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61" r:id="rId6"/>
    <p:sldId id="262" r:id="rId7"/>
    <p:sldId id="263" r:id="rId8"/>
    <p:sldId id="264" r:id="rId9"/>
    <p:sldId id="265" r:id="rId10"/>
    <p:sldId id="266" r:id="rId11"/>
    <p:sldId id="268" r:id="rId12"/>
    <p:sldId id="270" r:id="rId13"/>
    <p:sldId id="271" r:id="rId14"/>
    <p:sldId id="269"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9" autoAdjust="0"/>
    <p:restoredTop sz="94660"/>
  </p:normalViewPr>
  <p:slideViewPr>
    <p:cSldViewPr>
      <p:cViewPr>
        <p:scale>
          <a:sx n="72" d="100"/>
          <a:sy n="72" d="100"/>
        </p:scale>
        <p:origin x="-2742" y="-9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barChart>
        <c:barDir val="bar"/>
        <c:grouping val="stacked"/>
        <c:varyColors val="0"/>
        <c:ser>
          <c:idx val="0"/>
          <c:order val="0"/>
          <c:tx>
            <c:strRef>
              <c:f>Sheet1!$B$1</c:f>
              <c:strCache>
                <c:ptCount val="1"/>
                <c:pt idx="0">
                  <c:v>Series 1</c:v>
                </c:pt>
              </c:strCache>
            </c:strRef>
          </c:tx>
          <c:invertIfNegative val="0"/>
          <c:dLbls>
            <c:dLbl>
              <c:idx val="0"/>
              <c:layout>
                <c:manualLayout>
                  <c:x val="0.11130373262410415"/>
                  <c:y val="-5.0084516134512504E-3"/>
                </c:manualLayout>
              </c:layout>
              <c:tx>
                <c:rich>
                  <a:bodyPr/>
                  <a:lstStyle/>
                  <a:p>
                    <a:r>
                      <a:rPr lang="en-US" b="0"/>
                      <a:t>56 (27%)</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9383-40BA-92BD-08F7FDB7AFAF}"/>
                </c:ext>
              </c:extLst>
            </c:dLbl>
            <c:dLbl>
              <c:idx val="1"/>
              <c:layout>
                <c:manualLayout>
                  <c:x val="0.10464815858084296"/>
                  <c:y val="-3.968435984336909E-3"/>
                </c:manualLayout>
              </c:layout>
              <c:tx>
                <c:rich>
                  <a:bodyPr/>
                  <a:lstStyle/>
                  <a:p>
                    <a:r>
                      <a:rPr lang="en-US" b="0"/>
                      <a:t>39 </a:t>
                    </a:r>
                    <a:r>
                      <a:rPr lang="en-US" sz="1000" b="0" i="0" u="none" strike="noStrike" baseline="0"/>
                      <a:t>(19%)</a:t>
                    </a:r>
                    <a:endParaRPr lang="en-US" b="0"/>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383-40BA-92BD-08F7FDB7AFAF}"/>
                </c:ext>
              </c:extLst>
            </c:dLbl>
            <c:dLbl>
              <c:idx val="2"/>
              <c:layout>
                <c:manualLayout>
                  <c:x val="9.0277777777777693E-2"/>
                  <c:y val="-3.124609423822069E-7"/>
                </c:manualLayout>
              </c:layout>
              <c:tx>
                <c:rich>
                  <a:bodyPr/>
                  <a:lstStyle/>
                  <a:p>
                    <a:r>
                      <a:rPr lang="en-US" b="0"/>
                      <a:t>0 </a:t>
                    </a:r>
                    <a:r>
                      <a:rPr lang="en-US" sz="1000" b="0" i="0" u="none" strike="noStrike" baseline="0"/>
                      <a:t>(0%)</a:t>
                    </a:r>
                    <a:endParaRPr lang="en-US" b="0"/>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9383-40BA-92BD-08F7FDB7AFAF}"/>
                </c:ext>
              </c:extLst>
            </c:dLbl>
            <c:dLbl>
              <c:idx val="3"/>
              <c:layout>
                <c:manualLayout>
                  <c:x val="7.735174534131653E-2"/>
                  <c:y val="3.9677564576273061E-3"/>
                </c:manualLayout>
              </c:layout>
              <c:tx>
                <c:rich>
                  <a:bodyPr/>
                  <a:lstStyle/>
                  <a:p>
                    <a:r>
                      <a:rPr lang="en-US" b="0"/>
                      <a:t>8 </a:t>
                    </a:r>
                    <a:r>
                      <a:rPr lang="en-US" sz="1000" b="0" i="0" u="none" strike="noStrike" baseline="0"/>
                      <a:t>(4%)</a:t>
                    </a:r>
                    <a:endParaRPr lang="en-US" b="0"/>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9383-40BA-92BD-08F7FDB7AFAF}"/>
                </c:ext>
              </c:extLst>
            </c:dLbl>
            <c:dLbl>
              <c:idx val="4"/>
              <c:layout>
                <c:manualLayout>
                  <c:x val="9.39407199723995E-2"/>
                  <c:y val="-6.934570071944953E-4"/>
                </c:manualLayout>
              </c:layout>
              <c:tx>
                <c:rich>
                  <a:bodyPr/>
                  <a:lstStyle/>
                  <a:p>
                    <a:r>
                      <a:rPr lang="en-US" b="0"/>
                      <a:t>16 </a:t>
                    </a:r>
                    <a:r>
                      <a:rPr lang="en-US" sz="1000" b="0" i="0" u="none" strike="noStrike" baseline="0"/>
                      <a:t>(8%)</a:t>
                    </a:r>
                    <a:endParaRPr lang="en-US" b="0"/>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9383-40BA-92BD-08F7FDB7AFAF}"/>
                </c:ext>
              </c:extLst>
            </c:dLbl>
            <c:dLbl>
              <c:idx val="5"/>
              <c:layout>
                <c:manualLayout>
                  <c:x val="9.5774059856494745E-2"/>
                  <c:y val="-1.0406951558239686E-3"/>
                </c:manualLayout>
              </c:layout>
              <c:tx>
                <c:rich>
                  <a:bodyPr/>
                  <a:lstStyle/>
                  <a:p>
                    <a:r>
                      <a:rPr lang="en-US" b="0"/>
                      <a:t>14 </a:t>
                    </a:r>
                    <a:r>
                      <a:rPr lang="en-US" sz="1000" b="0" i="0" u="none" strike="noStrike" baseline="0"/>
                      <a:t>(7%)</a:t>
                    </a:r>
                    <a:endParaRPr lang="en-US" b="0"/>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9383-40BA-92BD-08F7FDB7AFAF}"/>
                </c:ext>
              </c:extLst>
            </c:dLbl>
            <c:dLbl>
              <c:idx val="6"/>
              <c:layout>
                <c:manualLayout>
                  <c:x val="9.587031238399811E-2"/>
                  <c:y val="3.6215375990623013E-3"/>
                </c:manualLayout>
              </c:layout>
              <c:tx>
                <c:rich>
                  <a:bodyPr/>
                  <a:lstStyle/>
                  <a:p>
                    <a:r>
                      <a:rPr lang="en-US" b="0"/>
                      <a:t>14 </a:t>
                    </a:r>
                    <a:r>
                      <a:rPr lang="en-US" sz="1000" b="0" i="0" u="none" strike="noStrike" baseline="0"/>
                      <a:t>(7%)</a:t>
                    </a:r>
                    <a:r>
                      <a:rPr lang="en-US" b="0"/>
                      <a:t> </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9383-40BA-92BD-08F7FDB7AFAF}"/>
                </c:ext>
              </c:extLst>
            </c:dLbl>
            <c:dLbl>
              <c:idx val="7"/>
              <c:layout>
                <c:manualLayout>
                  <c:x val="0.10904693811678152"/>
                  <c:y val="-3.9684803827673403E-3"/>
                </c:manualLayout>
              </c:layout>
              <c:tx>
                <c:rich>
                  <a:bodyPr/>
                  <a:lstStyle/>
                  <a:p>
                    <a:r>
                      <a:rPr lang="en-US" b="0"/>
                      <a:t>61 (29%)</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9383-40BA-92BD-08F7FDB7AFAF}"/>
                </c:ext>
              </c:extLst>
            </c:dLbl>
            <c:spPr>
              <a:noFill/>
              <a:ln>
                <a:noFill/>
              </a:ln>
              <a:effectLst/>
            </c:spPr>
            <c:txPr>
              <a:bodyPr/>
              <a:lstStyle/>
              <a:p>
                <a:pPr>
                  <a:defRPr lang="sr-Latn-RS" b="0"/>
                </a:pPr>
                <a:endParaRPr lang="sr-Latn-R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Sheet1!$A$2:$A$9</c:f>
              <c:strCache>
                <c:ptCount val="8"/>
                <c:pt idx="0">
                  <c:v>Sud (zahtev)</c:v>
                </c:pt>
                <c:pt idx="1">
                  <c:v>Policija</c:v>
                </c:pt>
                <c:pt idx="2">
                  <c:v>Zdravstveni medijatori</c:v>
                </c:pt>
                <c:pt idx="3">
                  <c:v>Здравствена установа</c:v>
                </c:pt>
                <c:pt idx="4">
                  <c:v>Škola</c:v>
                </c:pt>
                <c:pt idx="5">
                  <c:v>Druga služba CSR-a</c:v>
                </c:pt>
                <c:pt idx="6">
                  <c:v>Okruženje</c:v>
                </c:pt>
                <c:pt idx="7">
                  <c:v>Porodica</c:v>
                </c:pt>
              </c:strCache>
            </c:strRef>
          </c:cat>
          <c:val>
            <c:numRef>
              <c:f>Sheet1!$B$2:$B$9</c:f>
              <c:numCache>
                <c:formatCode>General</c:formatCode>
                <c:ptCount val="8"/>
                <c:pt idx="0">
                  <c:v>55</c:v>
                </c:pt>
                <c:pt idx="1">
                  <c:v>39</c:v>
                </c:pt>
                <c:pt idx="2">
                  <c:v>0</c:v>
                </c:pt>
                <c:pt idx="3">
                  <c:v>8</c:v>
                </c:pt>
                <c:pt idx="4">
                  <c:v>16</c:v>
                </c:pt>
                <c:pt idx="5">
                  <c:v>14</c:v>
                </c:pt>
                <c:pt idx="6">
                  <c:v>14</c:v>
                </c:pt>
                <c:pt idx="7">
                  <c:v>61</c:v>
                </c:pt>
              </c:numCache>
            </c:numRef>
          </c:val>
          <c:extLst xmlns:c16r2="http://schemas.microsoft.com/office/drawing/2015/06/chart">
            <c:ext xmlns:c16="http://schemas.microsoft.com/office/drawing/2014/chart" uri="{C3380CC4-5D6E-409C-BE32-E72D297353CC}">
              <c16:uniqueId val="{00000008-9383-40BA-92BD-08F7FDB7AFAF}"/>
            </c:ext>
          </c:extLst>
        </c:ser>
        <c:dLbls>
          <c:showLegendKey val="0"/>
          <c:showVal val="0"/>
          <c:showCatName val="0"/>
          <c:showSerName val="0"/>
          <c:showPercent val="0"/>
          <c:showBubbleSize val="0"/>
        </c:dLbls>
        <c:gapWidth val="39"/>
        <c:overlap val="100"/>
        <c:axId val="42784256"/>
        <c:axId val="42785792"/>
      </c:barChart>
      <c:catAx>
        <c:axId val="42784256"/>
        <c:scaling>
          <c:orientation val="minMax"/>
        </c:scaling>
        <c:delete val="0"/>
        <c:axPos val="l"/>
        <c:numFmt formatCode="General" sourceLinked="1"/>
        <c:majorTickMark val="out"/>
        <c:minorTickMark val="none"/>
        <c:tickLblPos val="nextTo"/>
        <c:txPr>
          <a:bodyPr/>
          <a:lstStyle/>
          <a:p>
            <a:pPr>
              <a:defRPr lang="sr-Latn-RS"/>
            </a:pPr>
            <a:endParaRPr lang="sr-Latn-RS"/>
          </a:p>
        </c:txPr>
        <c:crossAx val="42785792"/>
        <c:crosses val="autoZero"/>
        <c:auto val="1"/>
        <c:lblAlgn val="ctr"/>
        <c:lblOffset val="100"/>
        <c:noMultiLvlLbl val="0"/>
      </c:catAx>
      <c:valAx>
        <c:axId val="42785792"/>
        <c:scaling>
          <c:orientation val="minMax"/>
        </c:scaling>
        <c:delete val="0"/>
        <c:axPos val="b"/>
        <c:majorGridlines>
          <c:spPr>
            <a:ln>
              <a:solidFill>
                <a:srgbClr val="00B0F0"/>
              </a:solidFill>
            </a:ln>
          </c:spPr>
        </c:majorGridlines>
        <c:numFmt formatCode="General" sourceLinked="1"/>
        <c:majorTickMark val="out"/>
        <c:minorTickMark val="none"/>
        <c:tickLblPos val="nextTo"/>
        <c:txPr>
          <a:bodyPr/>
          <a:lstStyle/>
          <a:p>
            <a:pPr>
              <a:defRPr lang="sr-Latn-RS"/>
            </a:pPr>
            <a:endParaRPr lang="sr-Latn-RS"/>
          </a:p>
        </c:txPr>
        <c:crossAx val="42784256"/>
        <c:crosses val="autoZero"/>
        <c:crossBetween val="between"/>
      </c:valAx>
    </c:plotArea>
    <c:plotVisOnly val="1"/>
    <c:dispBlanksAs val="gap"/>
    <c:showDLblsOverMax val="0"/>
  </c:chart>
  <c:spPr>
    <a:ln>
      <a:solidFill>
        <a:srgbClr val="00B0F0"/>
      </a:solidFill>
    </a:ln>
    <a:effectLst>
      <a:outerShdw blurRad="63500" sx="102000" sy="102000" algn="ctr" rotWithShape="0">
        <a:prstClr val="black">
          <a:alpha val="40000"/>
        </a:prstClr>
      </a:outerShdw>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barChart>
        <c:barDir val="bar"/>
        <c:grouping val="stacked"/>
        <c:varyColors val="0"/>
        <c:ser>
          <c:idx val="0"/>
          <c:order val="0"/>
          <c:tx>
            <c:strRef>
              <c:f>Sheet1!$B$1</c:f>
              <c:strCache>
                <c:ptCount val="1"/>
                <c:pt idx="0">
                  <c:v>Series 1</c:v>
                </c:pt>
              </c:strCache>
            </c:strRef>
          </c:tx>
          <c:invertIfNegative val="0"/>
          <c:dLbls>
            <c:dLbl>
              <c:idx val="0"/>
              <c:layout>
                <c:manualLayout>
                  <c:x val="9.0277777777777693E-2"/>
                  <c:y val="0"/>
                </c:manualLayout>
              </c:layout>
              <c:tx>
                <c:rich>
                  <a:bodyPr/>
                  <a:lstStyle/>
                  <a:p>
                    <a:r>
                      <a:rPr lang="en-US"/>
                      <a:t>7 (4%)</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F263-4C1B-92B9-22E4DECB7EBE}"/>
                </c:ext>
              </c:extLst>
            </c:dLbl>
            <c:dLbl>
              <c:idx val="1"/>
              <c:layout>
                <c:manualLayout>
                  <c:x val="0.1111111111111111"/>
                  <c:y val="0"/>
                </c:manualLayout>
              </c:layout>
              <c:tx>
                <c:rich>
                  <a:bodyPr/>
                  <a:lstStyle/>
                  <a:p>
                    <a:r>
                      <a:rPr lang="en-US"/>
                      <a:t>89 (46%)</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F263-4C1B-92B9-22E4DECB7EBE}"/>
                </c:ext>
              </c:extLst>
            </c:dLbl>
            <c:dLbl>
              <c:idx val="2"/>
              <c:layout>
                <c:manualLayout>
                  <c:x val="0.12037037037037036"/>
                  <c:y val="3.9682539682539802E-3"/>
                </c:manualLayout>
              </c:layout>
              <c:tx>
                <c:rich>
                  <a:bodyPr/>
                  <a:lstStyle/>
                  <a:p>
                    <a:r>
                      <a:rPr lang="en-US"/>
                      <a:t>25 (13%)</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F263-4C1B-92B9-22E4DECB7EBE}"/>
                </c:ext>
              </c:extLst>
            </c:dLbl>
            <c:dLbl>
              <c:idx val="3"/>
              <c:layout>
                <c:manualLayout>
                  <c:x val="9.2592592592594114E-2"/>
                  <c:y val="0"/>
                </c:manualLayout>
              </c:layout>
              <c:tx>
                <c:rich>
                  <a:bodyPr/>
                  <a:lstStyle/>
                  <a:p>
                    <a:r>
                      <a:rPr lang="en-US"/>
                      <a:t>6 (3%)</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F263-4C1B-92B9-22E4DECB7EBE}"/>
                </c:ext>
              </c:extLst>
            </c:dLbl>
            <c:dLbl>
              <c:idx val="4"/>
              <c:layout>
                <c:manualLayout>
                  <c:x val="0.12037037037037046"/>
                  <c:y val="0"/>
                </c:manualLayout>
              </c:layout>
              <c:tx>
                <c:rich>
                  <a:bodyPr/>
                  <a:lstStyle/>
                  <a:p>
                    <a:r>
                      <a:rPr lang="en-US"/>
                      <a:t>26 (14%)</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F263-4C1B-92B9-22E4DECB7EBE}"/>
                </c:ext>
              </c:extLst>
            </c:dLbl>
            <c:dLbl>
              <c:idx val="5"/>
              <c:layout>
                <c:manualLayout>
                  <c:x val="0.11346782854321442"/>
                  <c:y val="-4.7978861967071223E-3"/>
                </c:manualLayout>
              </c:layout>
              <c:tx>
                <c:rich>
                  <a:bodyPr/>
                  <a:lstStyle/>
                  <a:p>
                    <a:r>
                      <a:rPr lang="en-US"/>
                      <a:t>38 (20%)</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F263-4C1B-92B9-22E4DECB7EBE}"/>
                </c:ext>
              </c:extLst>
            </c:dLbl>
            <c:spPr>
              <a:noFill/>
              <a:ln>
                <a:noFill/>
              </a:ln>
              <a:effectLst/>
            </c:spPr>
            <c:txPr>
              <a:bodyPr/>
              <a:lstStyle/>
              <a:p>
                <a:pPr>
                  <a:defRPr lang="sr-Latn-RS"/>
                </a:pPr>
                <a:endParaRPr lang="sr-Latn-R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Upućivanje na uslugu porodičnog saradnika</c:v>
                </c:pt>
                <c:pt idx="1">
                  <c:v>Savetodavni rad</c:v>
                </c:pt>
                <c:pt idx="2">
                  <c:v>Smeštaj deteta</c:v>
                </c:pt>
                <c:pt idx="3">
                  <c:v>Predlog za lišavanje roditeljskog prava</c:v>
                </c:pt>
                <c:pt idx="4">
                  <c:v>Nadzor nad vršenjem roditeljskog prava</c:v>
                </c:pt>
                <c:pt idx="5">
                  <c:v>Starateljstvo</c:v>
                </c:pt>
              </c:strCache>
            </c:strRef>
          </c:cat>
          <c:val>
            <c:numRef>
              <c:f>Sheet1!$B$2:$B$7</c:f>
              <c:numCache>
                <c:formatCode>General</c:formatCode>
                <c:ptCount val="6"/>
                <c:pt idx="0">
                  <c:v>7</c:v>
                </c:pt>
                <c:pt idx="1">
                  <c:v>88</c:v>
                </c:pt>
                <c:pt idx="2">
                  <c:v>25</c:v>
                </c:pt>
                <c:pt idx="3">
                  <c:v>6</c:v>
                </c:pt>
                <c:pt idx="4">
                  <c:v>26</c:v>
                </c:pt>
                <c:pt idx="5">
                  <c:v>38</c:v>
                </c:pt>
              </c:numCache>
            </c:numRef>
          </c:val>
          <c:extLst xmlns:c16r2="http://schemas.microsoft.com/office/drawing/2015/06/chart">
            <c:ext xmlns:c16="http://schemas.microsoft.com/office/drawing/2014/chart" uri="{C3380CC4-5D6E-409C-BE32-E72D297353CC}">
              <c16:uniqueId val="{00000006-F263-4C1B-92B9-22E4DECB7EBE}"/>
            </c:ext>
          </c:extLst>
        </c:ser>
        <c:dLbls>
          <c:showLegendKey val="0"/>
          <c:showVal val="0"/>
          <c:showCatName val="0"/>
          <c:showSerName val="0"/>
          <c:showPercent val="0"/>
          <c:showBubbleSize val="0"/>
        </c:dLbls>
        <c:gapWidth val="46"/>
        <c:overlap val="100"/>
        <c:axId val="42846464"/>
        <c:axId val="45981696"/>
      </c:barChart>
      <c:catAx>
        <c:axId val="42846464"/>
        <c:scaling>
          <c:orientation val="minMax"/>
        </c:scaling>
        <c:delete val="0"/>
        <c:axPos val="l"/>
        <c:numFmt formatCode="General" sourceLinked="0"/>
        <c:majorTickMark val="out"/>
        <c:minorTickMark val="none"/>
        <c:tickLblPos val="nextTo"/>
        <c:txPr>
          <a:bodyPr/>
          <a:lstStyle/>
          <a:p>
            <a:pPr>
              <a:defRPr lang="sr-Latn-RS"/>
            </a:pPr>
            <a:endParaRPr lang="sr-Latn-RS"/>
          </a:p>
        </c:txPr>
        <c:crossAx val="45981696"/>
        <c:crosses val="autoZero"/>
        <c:auto val="1"/>
        <c:lblAlgn val="ctr"/>
        <c:lblOffset val="100"/>
        <c:noMultiLvlLbl val="0"/>
      </c:catAx>
      <c:valAx>
        <c:axId val="45981696"/>
        <c:scaling>
          <c:orientation val="minMax"/>
        </c:scaling>
        <c:delete val="0"/>
        <c:axPos val="b"/>
        <c:majorGridlines>
          <c:spPr>
            <a:ln>
              <a:solidFill>
                <a:srgbClr val="00B0F0"/>
              </a:solidFill>
            </a:ln>
          </c:spPr>
        </c:majorGridlines>
        <c:numFmt formatCode="General" sourceLinked="1"/>
        <c:majorTickMark val="out"/>
        <c:minorTickMark val="none"/>
        <c:tickLblPos val="nextTo"/>
        <c:txPr>
          <a:bodyPr/>
          <a:lstStyle/>
          <a:p>
            <a:pPr>
              <a:defRPr lang="sr-Latn-RS"/>
            </a:pPr>
            <a:endParaRPr lang="sr-Latn-RS"/>
          </a:p>
        </c:txPr>
        <c:crossAx val="42846464"/>
        <c:crosses val="autoZero"/>
        <c:crossBetween val="between"/>
      </c:valAx>
    </c:plotArea>
    <c:plotVisOnly val="1"/>
    <c:dispBlanksAs val="gap"/>
    <c:showDLblsOverMax val="0"/>
  </c:chart>
  <c:spPr>
    <a:ln>
      <a:solidFill>
        <a:srgbClr val="00B0F0"/>
      </a:solidFill>
    </a:ln>
    <a:effectLst>
      <a:outerShdw blurRad="63500" sx="102000" sy="102000" algn="ctr" rotWithShape="0">
        <a:prstClr val="black">
          <a:alpha val="40000"/>
        </a:prstClr>
      </a:outerShdw>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barChart>
        <c:barDir val="bar"/>
        <c:grouping val="stacked"/>
        <c:varyColors val="0"/>
        <c:ser>
          <c:idx val="0"/>
          <c:order val="0"/>
          <c:tx>
            <c:strRef>
              <c:f>Sheet1!$B$1</c:f>
              <c:strCache>
                <c:ptCount val="1"/>
                <c:pt idx="0">
                  <c:v>Series 1</c:v>
                </c:pt>
              </c:strCache>
            </c:strRef>
          </c:tx>
          <c:invertIfNegative val="0"/>
          <c:dLbls>
            <c:dLbl>
              <c:idx val="0"/>
              <c:layout>
                <c:manualLayout>
                  <c:x val="5.0925925925925992E-2"/>
                  <c:y val="8.3427174277813616E-17"/>
                </c:manualLayout>
              </c:layout>
              <c:tx>
                <c:rich>
                  <a:bodyPr/>
                  <a:lstStyle/>
                  <a:p>
                    <a:r>
                      <a:rPr lang="en-US"/>
                      <a:t>2 </a:t>
                    </a:r>
                    <a:r>
                      <a:rPr lang="en-US" sz="1000" b="0" i="0" u="none" strike="noStrike" baseline="0"/>
                      <a:t>(2%)</a:t>
                    </a:r>
                    <a:endParaRPr lang="en-US"/>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39A2-42A2-A585-49F57740CA24}"/>
                </c:ext>
              </c:extLst>
            </c:dLbl>
            <c:dLbl>
              <c:idx val="1"/>
              <c:layout>
                <c:manualLayout>
                  <c:x val="9.2592592592594031E-2"/>
                  <c:y val="4.5506257110351934E-3"/>
                </c:manualLayout>
              </c:layout>
              <c:tx>
                <c:rich>
                  <a:bodyPr/>
                  <a:lstStyle/>
                  <a:p>
                    <a:r>
                      <a:rPr lang="en-US"/>
                      <a:t>11 </a:t>
                    </a:r>
                    <a:r>
                      <a:rPr lang="en-US" sz="1000" b="0" i="0" u="none" strike="noStrike" baseline="0"/>
                      <a:t>(9%)</a:t>
                    </a:r>
                    <a:endParaRPr lang="en-US"/>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39A2-42A2-A585-49F57740CA24}"/>
                </c:ext>
              </c:extLst>
            </c:dLbl>
            <c:dLbl>
              <c:idx val="2"/>
              <c:layout>
                <c:manualLayout>
                  <c:x val="0.37698953551976705"/>
                  <c:y val="0"/>
                </c:manualLayout>
              </c:layout>
              <c:tx>
                <c:rich>
                  <a:bodyPr/>
                  <a:lstStyle/>
                  <a:p>
                    <a:r>
                      <a:rPr lang="en-US"/>
                      <a:t>72 </a:t>
                    </a:r>
                    <a:r>
                      <a:rPr lang="en-US" sz="1000" b="0" i="0" u="none" strike="noStrike" baseline="0"/>
                      <a:t>(59%)</a:t>
                    </a:r>
                    <a:endParaRPr lang="en-US"/>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39A2-42A2-A585-49F57740CA24}"/>
                </c:ext>
              </c:extLst>
            </c:dLbl>
            <c:dLbl>
              <c:idx val="3"/>
              <c:layout>
                <c:manualLayout>
                  <c:x val="8.5648148148148223E-2"/>
                  <c:y val="4.1713587138907215E-17"/>
                </c:manualLayout>
              </c:layout>
              <c:tx>
                <c:rich>
                  <a:bodyPr/>
                  <a:lstStyle/>
                  <a:p>
                    <a:r>
                      <a:rPr lang="en-US"/>
                      <a:t>10 </a:t>
                    </a:r>
                    <a:r>
                      <a:rPr lang="en-US" sz="1000" b="0" i="0" u="none" strike="noStrike" baseline="0"/>
                      <a:t>(7%)</a:t>
                    </a:r>
                    <a:endParaRPr lang="en-US"/>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39A2-42A2-A585-49F57740CA24}"/>
                </c:ext>
              </c:extLst>
            </c:dLbl>
            <c:dLbl>
              <c:idx val="4"/>
              <c:layout>
                <c:manualLayout>
                  <c:x val="0.18518518518518653"/>
                  <c:y val="0"/>
                </c:manualLayout>
              </c:layout>
              <c:tx>
                <c:rich>
                  <a:bodyPr/>
                  <a:lstStyle/>
                  <a:p>
                    <a:r>
                      <a:rPr lang="en-US"/>
                      <a:t>28 (23%)</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39A2-42A2-A585-49F57740CA24}"/>
                </c:ext>
              </c:extLst>
            </c:dLbl>
            <c:spPr>
              <a:noFill/>
              <a:ln>
                <a:noFill/>
              </a:ln>
              <a:effectLst/>
            </c:spPr>
            <c:txPr>
              <a:bodyPr/>
              <a:lstStyle/>
              <a:p>
                <a:pPr>
                  <a:defRPr lang="sr-Latn-RS"/>
                </a:pPr>
                <a:endParaRPr lang="sr-Latn-R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NVO</c:v>
                </c:pt>
                <c:pt idx="1">
                  <c:v>Sud</c:v>
                </c:pt>
                <c:pt idx="2">
                  <c:v>Policija</c:v>
                </c:pt>
                <c:pt idx="3">
                  <c:v>Zdravstvene ustanove</c:v>
                </c:pt>
                <c:pt idx="4">
                  <c:v>Škole</c:v>
                </c:pt>
              </c:strCache>
            </c:strRef>
          </c:cat>
          <c:val>
            <c:numRef>
              <c:f>Sheet1!$B$2:$B$6</c:f>
              <c:numCache>
                <c:formatCode>General</c:formatCode>
                <c:ptCount val="5"/>
                <c:pt idx="0">
                  <c:v>2</c:v>
                </c:pt>
                <c:pt idx="1">
                  <c:v>11</c:v>
                </c:pt>
                <c:pt idx="2">
                  <c:v>72</c:v>
                </c:pt>
                <c:pt idx="3">
                  <c:v>9</c:v>
                </c:pt>
                <c:pt idx="4">
                  <c:v>28</c:v>
                </c:pt>
              </c:numCache>
            </c:numRef>
          </c:val>
          <c:extLst xmlns:c16r2="http://schemas.microsoft.com/office/drawing/2015/06/chart">
            <c:ext xmlns:c16="http://schemas.microsoft.com/office/drawing/2014/chart" uri="{C3380CC4-5D6E-409C-BE32-E72D297353CC}">
              <c16:uniqueId val="{00000005-39A2-42A2-A585-49F57740CA24}"/>
            </c:ext>
          </c:extLst>
        </c:ser>
        <c:dLbls>
          <c:showLegendKey val="0"/>
          <c:showVal val="0"/>
          <c:showCatName val="0"/>
          <c:showSerName val="0"/>
          <c:showPercent val="0"/>
          <c:showBubbleSize val="0"/>
        </c:dLbls>
        <c:gapWidth val="52"/>
        <c:overlap val="100"/>
        <c:axId val="50592384"/>
        <c:axId val="46477696"/>
      </c:barChart>
      <c:catAx>
        <c:axId val="50592384"/>
        <c:scaling>
          <c:orientation val="minMax"/>
        </c:scaling>
        <c:delete val="0"/>
        <c:axPos val="l"/>
        <c:numFmt formatCode="General" sourceLinked="0"/>
        <c:majorTickMark val="out"/>
        <c:minorTickMark val="none"/>
        <c:tickLblPos val="nextTo"/>
        <c:txPr>
          <a:bodyPr/>
          <a:lstStyle/>
          <a:p>
            <a:pPr>
              <a:defRPr lang="sr-Latn-RS"/>
            </a:pPr>
            <a:endParaRPr lang="sr-Latn-RS"/>
          </a:p>
        </c:txPr>
        <c:crossAx val="46477696"/>
        <c:crosses val="autoZero"/>
        <c:auto val="1"/>
        <c:lblAlgn val="ctr"/>
        <c:lblOffset val="100"/>
        <c:noMultiLvlLbl val="0"/>
      </c:catAx>
      <c:valAx>
        <c:axId val="46477696"/>
        <c:scaling>
          <c:orientation val="minMax"/>
        </c:scaling>
        <c:delete val="0"/>
        <c:axPos val="b"/>
        <c:majorGridlines>
          <c:spPr>
            <a:ln>
              <a:solidFill>
                <a:srgbClr val="00B0F0"/>
              </a:solidFill>
            </a:ln>
          </c:spPr>
        </c:majorGridlines>
        <c:numFmt formatCode="General" sourceLinked="1"/>
        <c:majorTickMark val="out"/>
        <c:minorTickMark val="none"/>
        <c:tickLblPos val="nextTo"/>
        <c:txPr>
          <a:bodyPr/>
          <a:lstStyle/>
          <a:p>
            <a:pPr>
              <a:defRPr lang="sr-Latn-RS"/>
            </a:pPr>
            <a:endParaRPr lang="sr-Latn-RS"/>
          </a:p>
        </c:txPr>
        <c:crossAx val="50592384"/>
        <c:crosses val="autoZero"/>
        <c:crossBetween val="between"/>
      </c:valAx>
    </c:plotArea>
    <c:plotVisOnly val="1"/>
    <c:dispBlanksAs val="gap"/>
    <c:showDLblsOverMax val="0"/>
  </c:chart>
  <c:spPr>
    <a:ln>
      <a:solidFill>
        <a:srgbClr val="4F81BD"/>
      </a:solidFill>
    </a:ln>
    <a:effectLst>
      <a:outerShdw blurRad="63500" sx="102000" sy="102000" algn="ctr" rotWithShape="0">
        <a:prstClr val="black">
          <a:alpha val="40000"/>
        </a:prstClr>
      </a:outerShdw>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barChart>
        <c:barDir val="bar"/>
        <c:grouping val="stacked"/>
        <c:varyColors val="0"/>
        <c:ser>
          <c:idx val="0"/>
          <c:order val="0"/>
          <c:tx>
            <c:strRef>
              <c:f>Sheet1!$B$1</c:f>
              <c:strCache>
                <c:ptCount val="1"/>
                <c:pt idx="0">
                  <c:v>Series 1</c:v>
                </c:pt>
              </c:strCache>
            </c:strRef>
          </c:tx>
          <c:invertIfNegative val="0"/>
          <c:dLbls>
            <c:dLbl>
              <c:idx val="0"/>
              <c:layout>
                <c:manualLayout>
                  <c:x val="5.9889849357163495E-2"/>
                  <c:y val="-3.961435513630103E-3"/>
                </c:manualLayout>
              </c:layout>
              <c:tx>
                <c:rich>
                  <a:bodyPr/>
                  <a:lstStyle/>
                  <a:p>
                    <a:r>
                      <a:rPr lang="en-US"/>
                      <a:t>2 </a:t>
                    </a:r>
                    <a:r>
                      <a:rPr lang="en-US" sz="1000" b="0" i="0" u="none" strike="noStrike" baseline="0"/>
                      <a:t>(3%)</a:t>
                    </a:r>
                    <a:endParaRPr lang="en-US"/>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B736-481A-AE7B-B595B9E48B66}"/>
                </c:ext>
              </c:extLst>
            </c:dLbl>
            <c:dLbl>
              <c:idx val="1"/>
              <c:layout>
                <c:manualLayout>
                  <c:x val="0.37264646406780988"/>
                  <c:y val="0"/>
                </c:manualLayout>
              </c:layout>
              <c:tx>
                <c:rich>
                  <a:bodyPr/>
                  <a:lstStyle/>
                  <a:p>
                    <a:pPr>
                      <a:defRPr lang="sr-Latn-RS" sz="900"/>
                    </a:pPr>
                    <a:r>
                      <a:rPr lang="en-US" sz="900"/>
                      <a:t>28 </a:t>
                    </a:r>
                    <a:r>
                      <a:rPr lang="en-US" sz="900" b="0" i="0" u="none" strike="noStrike" baseline="0"/>
                      <a:t>(39%)</a:t>
                    </a:r>
                    <a:r>
                      <a:rPr lang="en-US" sz="900"/>
                      <a:t> </a:t>
                    </a:r>
                  </a:p>
                </c:rich>
              </c:tx>
              <c:sp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736-481A-AE7B-B595B9E48B66}"/>
                </c:ext>
              </c:extLst>
            </c:dLbl>
            <c:dLbl>
              <c:idx val="2"/>
              <c:layout>
                <c:manualLayout>
                  <c:x val="8.4289081158194182E-2"/>
                  <c:y val="0"/>
                </c:manualLayout>
              </c:layout>
              <c:tx>
                <c:rich>
                  <a:bodyPr/>
                  <a:lstStyle/>
                  <a:p>
                    <a:r>
                      <a:rPr lang="en-US"/>
                      <a:t>4 </a:t>
                    </a:r>
                    <a:r>
                      <a:rPr lang="en-US" sz="1000" b="0" i="0" u="none" strike="noStrike" baseline="0"/>
                      <a:t>(6%)</a:t>
                    </a:r>
                    <a:endParaRPr lang="en-US"/>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736-481A-AE7B-B595B9E48B66}"/>
                </c:ext>
              </c:extLst>
            </c:dLbl>
            <c:dLbl>
              <c:idx val="3"/>
              <c:layout>
                <c:manualLayout>
                  <c:x val="0.33715632463277917"/>
                  <c:y val="3.9615956059354416E-3"/>
                </c:manualLayout>
              </c:layout>
              <c:tx>
                <c:rich>
                  <a:bodyPr/>
                  <a:lstStyle/>
                  <a:p>
                    <a:r>
                      <a:rPr lang="en-US"/>
                      <a:t>24 </a:t>
                    </a:r>
                    <a:r>
                      <a:rPr lang="en-US" sz="1000" b="0" i="0" u="none" strike="noStrike" baseline="0"/>
                      <a:t>(34%)</a:t>
                    </a:r>
                    <a:endParaRPr lang="en-US"/>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736-481A-AE7B-B595B9E48B66}"/>
                </c:ext>
              </c:extLst>
            </c:dLbl>
            <c:dLbl>
              <c:idx val="4"/>
              <c:layout>
                <c:manualLayout>
                  <c:x val="0.2112737537310409"/>
                  <c:y val="0"/>
                </c:manualLayout>
              </c:layout>
              <c:tx>
                <c:rich>
                  <a:bodyPr/>
                  <a:lstStyle/>
                  <a:p>
                    <a:r>
                      <a:rPr lang="en-US"/>
                      <a:t>13 (18%)</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B736-481A-AE7B-B595B9E48B66}"/>
                </c:ext>
              </c:extLst>
            </c:dLbl>
            <c:spPr>
              <a:noFill/>
              <a:ln>
                <a:noFill/>
              </a:ln>
              <a:effectLst/>
            </c:spPr>
            <c:txPr>
              <a:bodyPr/>
              <a:lstStyle/>
              <a:p>
                <a:pPr>
                  <a:defRPr lang="sr-Latn-RS"/>
                </a:pPr>
                <a:endParaRPr lang="sr-Latn-R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NVO</c:v>
                </c:pt>
                <c:pt idx="1">
                  <c:v>Sud</c:v>
                </c:pt>
                <c:pt idx="2">
                  <c:v>Policija</c:v>
                </c:pt>
                <c:pt idx="3">
                  <c:v>Zdravstvene ustanove</c:v>
                </c:pt>
                <c:pt idx="4">
                  <c:v>Škole</c:v>
                </c:pt>
              </c:strCache>
            </c:strRef>
          </c:cat>
          <c:val>
            <c:numRef>
              <c:f>Sheet1!$B$2:$B$6</c:f>
              <c:numCache>
                <c:formatCode>General</c:formatCode>
                <c:ptCount val="5"/>
                <c:pt idx="0">
                  <c:v>2</c:v>
                </c:pt>
                <c:pt idx="1">
                  <c:v>28</c:v>
                </c:pt>
                <c:pt idx="2">
                  <c:v>4</c:v>
                </c:pt>
                <c:pt idx="3">
                  <c:v>24</c:v>
                </c:pt>
                <c:pt idx="4">
                  <c:v>13</c:v>
                </c:pt>
              </c:numCache>
            </c:numRef>
          </c:val>
          <c:extLst xmlns:c16r2="http://schemas.microsoft.com/office/drawing/2015/06/chart">
            <c:ext xmlns:c16="http://schemas.microsoft.com/office/drawing/2014/chart" uri="{C3380CC4-5D6E-409C-BE32-E72D297353CC}">
              <c16:uniqueId val="{00000005-B736-481A-AE7B-B595B9E48B66}"/>
            </c:ext>
          </c:extLst>
        </c:ser>
        <c:dLbls>
          <c:showLegendKey val="0"/>
          <c:showVal val="0"/>
          <c:showCatName val="0"/>
          <c:showSerName val="0"/>
          <c:showPercent val="0"/>
          <c:showBubbleSize val="0"/>
        </c:dLbls>
        <c:gapWidth val="54"/>
        <c:overlap val="100"/>
        <c:axId val="46525824"/>
        <c:axId val="46527616"/>
      </c:barChart>
      <c:catAx>
        <c:axId val="46525824"/>
        <c:scaling>
          <c:orientation val="minMax"/>
        </c:scaling>
        <c:delete val="0"/>
        <c:axPos val="l"/>
        <c:numFmt formatCode="General" sourceLinked="0"/>
        <c:majorTickMark val="out"/>
        <c:minorTickMark val="none"/>
        <c:tickLblPos val="nextTo"/>
        <c:txPr>
          <a:bodyPr/>
          <a:lstStyle/>
          <a:p>
            <a:pPr>
              <a:defRPr lang="sr-Latn-RS"/>
            </a:pPr>
            <a:endParaRPr lang="sr-Latn-RS"/>
          </a:p>
        </c:txPr>
        <c:crossAx val="46527616"/>
        <c:crosses val="autoZero"/>
        <c:auto val="1"/>
        <c:lblAlgn val="ctr"/>
        <c:lblOffset val="100"/>
        <c:noMultiLvlLbl val="0"/>
      </c:catAx>
      <c:valAx>
        <c:axId val="46527616"/>
        <c:scaling>
          <c:orientation val="minMax"/>
        </c:scaling>
        <c:delete val="0"/>
        <c:axPos val="b"/>
        <c:majorGridlines>
          <c:spPr>
            <a:ln>
              <a:solidFill>
                <a:srgbClr val="00B0F0"/>
              </a:solidFill>
            </a:ln>
          </c:spPr>
        </c:majorGridlines>
        <c:numFmt formatCode="General" sourceLinked="1"/>
        <c:majorTickMark val="out"/>
        <c:minorTickMark val="none"/>
        <c:tickLblPos val="nextTo"/>
        <c:txPr>
          <a:bodyPr/>
          <a:lstStyle/>
          <a:p>
            <a:pPr>
              <a:defRPr lang="sr-Latn-RS"/>
            </a:pPr>
            <a:endParaRPr lang="sr-Latn-RS"/>
          </a:p>
        </c:txPr>
        <c:crossAx val="46525824"/>
        <c:crosses val="autoZero"/>
        <c:crossBetween val="between"/>
      </c:valAx>
    </c:plotArea>
    <c:plotVisOnly val="1"/>
    <c:dispBlanksAs val="gap"/>
    <c:showDLblsOverMax val="0"/>
  </c:chart>
  <c:spPr>
    <a:ln>
      <a:solidFill>
        <a:srgbClr val="4F81BD"/>
      </a:solidFill>
    </a:ln>
    <a:effectLst>
      <a:outerShdw blurRad="63500" sx="102000" sy="102000" algn="ctr" rotWithShape="0">
        <a:prstClr val="black">
          <a:alpha val="40000"/>
        </a:prstClr>
      </a:outerShdw>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barChart>
        <c:barDir val="bar"/>
        <c:grouping val="stacked"/>
        <c:varyColors val="0"/>
        <c:ser>
          <c:idx val="0"/>
          <c:order val="0"/>
          <c:tx>
            <c:strRef>
              <c:f>Sheet1!$B$1</c:f>
              <c:strCache>
                <c:ptCount val="1"/>
                <c:pt idx="0">
                  <c:v>Series 1</c:v>
                </c:pt>
              </c:strCache>
            </c:strRef>
          </c:tx>
          <c:invertIfNegative val="0"/>
          <c:dLbls>
            <c:dLbl>
              <c:idx val="0"/>
              <c:layout>
                <c:manualLayout>
                  <c:x val="9.4276094276094277E-2"/>
                  <c:y val="0"/>
                </c:manualLayout>
              </c:layout>
              <c:tx>
                <c:rich>
                  <a:bodyPr/>
                  <a:lstStyle/>
                  <a:p>
                    <a:r>
                      <a:rPr lang="en-US"/>
                      <a:t>1 (0,7%)</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86DF-465F-9279-6BFB1DA50D19}"/>
                </c:ext>
              </c:extLst>
            </c:dLbl>
            <c:dLbl>
              <c:idx val="1"/>
              <c:layout>
                <c:manualLayout>
                  <c:x val="9.2031425364758723E-2"/>
                  <c:y val="0"/>
                </c:manualLayout>
              </c:layout>
              <c:tx>
                <c:rich>
                  <a:bodyPr/>
                  <a:lstStyle/>
                  <a:p>
                    <a:r>
                      <a:rPr lang="en-US"/>
                      <a:t>2 (1%)</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86DF-465F-9279-6BFB1DA50D19}"/>
                </c:ext>
              </c:extLst>
            </c:dLbl>
            <c:dLbl>
              <c:idx val="2"/>
              <c:layout>
                <c:manualLayout>
                  <c:x val="9.2031425364758723E-2"/>
                  <c:y val="0"/>
                </c:manualLayout>
              </c:layout>
              <c:tx>
                <c:rich>
                  <a:bodyPr/>
                  <a:lstStyle/>
                  <a:p>
                    <a:r>
                      <a:rPr lang="en-US"/>
                      <a:t>2 (1%)</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86DF-465F-9279-6BFB1DA50D19}"/>
                </c:ext>
              </c:extLst>
            </c:dLbl>
            <c:dLbl>
              <c:idx val="3"/>
              <c:layout>
                <c:manualLayout>
                  <c:x val="9.2031425364758723E-2"/>
                  <c:y val="7.9365079365079413E-3"/>
                </c:manualLayout>
              </c:layout>
              <c:tx>
                <c:rich>
                  <a:bodyPr/>
                  <a:lstStyle/>
                  <a:p>
                    <a:r>
                      <a:rPr lang="en-US"/>
                      <a:t>2 (1%)</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86DF-465F-9279-6BFB1DA50D19}"/>
                </c:ext>
              </c:extLst>
            </c:dLbl>
            <c:dLbl>
              <c:idx val="4"/>
              <c:layout>
                <c:manualLayout>
                  <c:x val="9.4276094276094277E-2"/>
                  <c:y val="0"/>
                </c:manualLayout>
              </c:layout>
              <c:tx>
                <c:rich>
                  <a:bodyPr/>
                  <a:lstStyle/>
                  <a:p>
                    <a:r>
                      <a:rPr lang="en-US"/>
                      <a:t>4 (3%)</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86DF-465F-9279-6BFB1DA50D19}"/>
                </c:ext>
              </c:extLst>
            </c:dLbl>
            <c:dLbl>
              <c:idx val="5"/>
              <c:layout>
                <c:manualLayout>
                  <c:x val="8.7542087542087532E-2"/>
                  <c:y val="0"/>
                </c:manualLayout>
              </c:layout>
              <c:tx>
                <c:rich>
                  <a:bodyPr/>
                  <a:lstStyle/>
                  <a:p>
                    <a:r>
                      <a:rPr lang="en-US"/>
                      <a:t>6 (4%)</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86DF-465F-9279-6BFB1DA50D19}"/>
                </c:ext>
              </c:extLst>
            </c:dLbl>
            <c:dLbl>
              <c:idx val="6"/>
              <c:layout>
                <c:manualLayout>
                  <c:x val="9.6520763187431385E-2"/>
                  <c:y val="0"/>
                </c:manualLayout>
              </c:layout>
              <c:tx>
                <c:rich>
                  <a:bodyPr/>
                  <a:lstStyle/>
                  <a:p>
                    <a:r>
                      <a:rPr lang="en-US"/>
                      <a:t>7 (5%)</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86DF-465F-9279-6BFB1DA50D19}"/>
                </c:ext>
              </c:extLst>
            </c:dLbl>
            <c:dLbl>
              <c:idx val="7"/>
              <c:layout>
                <c:manualLayout>
                  <c:x val="9.6520763187431385E-2"/>
                  <c:y val="0"/>
                </c:manualLayout>
              </c:layout>
              <c:tx>
                <c:rich>
                  <a:bodyPr/>
                  <a:lstStyle/>
                  <a:p>
                    <a:r>
                      <a:rPr lang="en-US"/>
                      <a:t>7 (5%)</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86DF-465F-9279-6BFB1DA50D19}"/>
                </c:ext>
              </c:extLst>
            </c:dLbl>
            <c:dLbl>
              <c:idx val="8"/>
              <c:layout>
                <c:manualLayout>
                  <c:x val="0.11447811447811462"/>
                  <c:y val="0"/>
                </c:manualLayout>
              </c:layout>
              <c:tx>
                <c:rich>
                  <a:bodyPr/>
                  <a:lstStyle/>
                  <a:p>
                    <a:r>
                      <a:rPr lang="en-US"/>
                      <a:t>44  (32%)</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86DF-465F-9279-6BFB1DA50D19}"/>
                </c:ext>
              </c:extLst>
            </c:dLbl>
            <c:dLbl>
              <c:idx val="9"/>
              <c:layout>
                <c:manualLayout>
                  <c:x val="0.10325476992143735"/>
                  <c:y val="0"/>
                </c:manualLayout>
              </c:layout>
              <c:tx>
                <c:rich>
                  <a:bodyPr/>
                  <a:lstStyle/>
                  <a:p>
                    <a:r>
                      <a:rPr lang="en-US"/>
                      <a:t>61 (45%)</a:t>
                    </a:r>
                  </a:p>
                </c:rich>
              </c:tx>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86DF-465F-9279-6BFB1DA50D19}"/>
                </c:ext>
              </c:extLst>
            </c:dLbl>
            <c:spPr>
              <a:noFill/>
              <a:ln>
                <a:noFill/>
              </a:ln>
              <a:effectLst/>
            </c:spPr>
            <c:txPr>
              <a:bodyPr/>
              <a:lstStyle/>
              <a:p>
                <a:pPr>
                  <a:defRPr lang="sr-Latn-RS"/>
                </a:pPr>
                <a:endParaRPr lang="sr-Latn-R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Sheet1!$A$2:$A$11</c:f>
              <c:strCache>
                <c:ptCount val="10"/>
                <c:pt idx="0">
                  <c:v>Rad na terenu službe za materijalna davanja</c:v>
                </c:pt>
                <c:pt idx="1">
                  <c:v>Zdravstvena edukacija - rana trudnoća</c:v>
                </c:pt>
                <c:pt idx="2">
                  <c:v>Edukacija partnerskih institucija</c:v>
                </c:pt>
                <c:pt idx="3">
                  <c:v>Porodični saradnik</c:v>
                </c:pt>
                <c:pt idx="4">
                  <c:v>Intenzivnija saradnja sa NVO</c:v>
                </c:pt>
                <c:pt idx="5">
                  <c:v>Medijske aktivnosti</c:v>
                </c:pt>
                <c:pt idx="6">
                  <c:v>Materijalna podrška</c:v>
                </c:pt>
                <c:pt idx="7">
                  <c:v>Tim za rad sa rizičnim grupama na nivou JLS</c:v>
                </c:pt>
                <c:pt idx="8">
                  <c:v>Predavanja i radionice u školama</c:v>
                </c:pt>
                <c:pt idx="9">
                  <c:v>Savetodavni rad</c:v>
                </c:pt>
              </c:strCache>
            </c:strRef>
          </c:cat>
          <c:val>
            <c:numRef>
              <c:f>Sheet1!$B$2:$B$11</c:f>
              <c:numCache>
                <c:formatCode>General</c:formatCode>
                <c:ptCount val="10"/>
                <c:pt idx="0">
                  <c:v>1</c:v>
                </c:pt>
                <c:pt idx="1">
                  <c:v>2</c:v>
                </c:pt>
                <c:pt idx="2">
                  <c:v>2</c:v>
                </c:pt>
                <c:pt idx="3">
                  <c:v>2</c:v>
                </c:pt>
                <c:pt idx="4">
                  <c:v>4</c:v>
                </c:pt>
                <c:pt idx="5">
                  <c:v>6</c:v>
                </c:pt>
                <c:pt idx="6">
                  <c:v>7</c:v>
                </c:pt>
                <c:pt idx="7">
                  <c:v>7</c:v>
                </c:pt>
                <c:pt idx="8">
                  <c:v>43</c:v>
                </c:pt>
                <c:pt idx="9">
                  <c:v>61</c:v>
                </c:pt>
              </c:numCache>
            </c:numRef>
          </c:val>
          <c:extLst xmlns:c16r2="http://schemas.microsoft.com/office/drawing/2015/06/chart">
            <c:ext xmlns:c16="http://schemas.microsoft.com/office/drawing/2014/chart" uri="{C3380CC4-5D6E-409C-BE32-E72D297353CC}">
              <c16:uniqueId val="{0000000A-86DF-465F-9279-6BFB1DA50D19}"/>
            </c:ext>
          </c:extLst>
        </c:ser>
        <c:dLbls>
          <c:showLegendKey val="0"/>
          <c:showVal val="0"/>
          <c:showCatName val="0"/>
          <c:showSerName val="0"/>
          <c:showPercent val="0"/>
          <c:showBubbleSize val="0"/>
        </c:dLbls>
        <c:gapWidth val="56"/>
        <c:overlap val="100"/>
        <c:axId val="51066752"/>
        <c:axId val="51068288"/>
      </c:barChart>
      <c:catAx>
        <c:axId val="51066752"/>
        <c:scaling>
          <c:orientation val="minMax"/>
        </c:scaling>
        <c:delete val="0"/>
        <c:axPos val="l"/>
        <c:numFmt formatCode="General" sourceLinked="0"/>
        <c:majorTickMark val="out"/>
        <c:minorTickMark val="none"/>
        <c:tickLblPos val="nextTo"/>
        <c:txPr>
          <a:bodyPr/>
          <a:lstStyle/>
          <a:p>
            <a:pPr>
              <a:defRPr lang="sr-Latn-RS"/>
            </a:pPr>
            <a:endParaRPr lang="sr-Latn-RS"/>
          </a:p>
        </c:txPr>
        <c:crossAx val="51068288"/>
        <c:crosses val="autoZero"/>
        <c:auto val="1"/>
        <c:lblAlgn val="ctr"/>
        <c:lblOffset val="100"/>
        <c:noMultiLvlLbl val="0"/>
      </c:catAx>
      <c:valAx>
        <c:axId val="51068288"/>
        <c:scaling>
          <c:orientation val="minMax"/>
        </c:scaling>
        <c:delete val="0"/>
        <c:axPos val="b"/>
        <c:majorGridlines/>
        <c:numFmt formatCode="General" sourceLinked="1"/>
        <c:majorTickMark val="out"/>
        <c:minorTickMark val="none"/>
        <c:tickLblPos val="nextTo"/>
        <c:txPr>
          <a:bodyPr/>
          <a:lstStyle/>
          <a:p>
            <a:pPr>
              <a:defRPr lang="sr-Latn-RS"/>
            </a:pPr>
            <a:endParaRPr lang="sr-Latn-RS"/>
          </a:p>
        </c:txPr>
        <c:crossAx val="51066752"/>
        <c:crosses val="autoZero"/>
        <c:crossBetween val="between"/>
      </c:valAx>
    </c:plotArea>
    <c:plotVisOnly val="1"/>
    <c:dispBlanksAs val="gap"/>
    <c:showDLblsOverMax val="0"/>
  </c:chart>
  <c:spPr>
    <a:ln>
      <a:solidFill>
        <a:srgbClr val="4F81BD"/>
      </a:solidFill>
    </a:ln>
    <a:effectLst>
      <a:outerShdw blurRad="63500" sx="102000" sy="102000" algn="ctr" rotWithShape="0">
        <a:prstClr val="black">
          <a:alpha val="40000"/>
        </a:prstClr>
      </a:outerShdw>
    </a:effectLst>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8668067-017E-42DF-A800-464A8DEDA364}" type="datetimeFigureOut">
              <a:rPr lang="sr-Latn-RS" smtClean="0"/>
              <a:t>17.6.2019.</a:t>
            </a:fld>
            <a:endParaRPr lang="sr-Latn-RS"/>
          </a:p>
        </p:txBody>
      </p:sp>
      <p:sp>
        <p:nvSpPr>
          <p:cNvPr id="19" name="Footer Placeholder 18"/>
          <p:cNvSpPr>
            <a:spLocks noGrp="1"/>
          </p:cNvSpPr>
          <p:nvPr>
            <p:ph type="ftr" sz="quarter" idx="11"/>
          </p:nvPr>
        </p:nvSpPr>
        <p:spPr/>
        <p:txBody>
          <a:bodyPr/>
          <a:lstStyle/>
          <a:p>
            <a:endParaRPr lang="sr-Latn-RS"/>
          </a:p>
        </p:txBody>
      </p:sp>
      <p:sp>
        <p:nvSpPr>
          <p:cNvPr id="27" name="Slide Number Placeholder 26"/>
          <p:cNvSpPr>
            <a:spLocks noGrp="1"/>
          </p:cNvSpPr>
          <p:nvPr>
            <p:ph type="sldNum" sz="quarter" idx="12"/>
          </p:nvPr>
        </p:nvSpPr>
        <p:spPr/>
        <p:txBody>
          <a:bodyPr/>
          <a:lstStyle/>
          <a:p>
            <a:fld id="{CC38F084-6634-43E5-961F-0C5C4D5F40CF}" type="slidenum">
              <a:rPr lang="sr-Latn-RS" smtClean="0"/>
              <a:t>‹#›</a:t>
            </a:fld>
            <a:endParaRPr lang="sr-Latn-R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668067-017E-42DF-A800-464A8DEDA364}" type="datetimeFigureOut">
              <a:rPr lang="sr-Latn-RS" smtClean="0"/>
              <a:t>17.6.2019.</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CC38F084-6634-43E5-961F-0C5C4D5F40CF}" type="slidenum">
              <a:rPr lang="sr-Latn-RS" smtClean="0"/>
              <a:t>‹#›</a:t>
            </a:fld>
            <a:endParaRPr lang="sr-Latn-R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668067-017E-42DF-A800-464A8DEDA364}" type="datetimeFigureOut">
              <a:rPr lang="sr-Latn-RS" smtClean="0"/>
              <a:t>17.6.2019.</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CC38F084-6634-43E5-961F-0C5C4D5F40CF}" type="slidenum">
              <a:rPr lang="sr-Latn-RS" smtClean="0"/>
              <a:t>‹#›</a:t>
            </a:fld>
            <a:endParaRPr lang="sr-Latn-R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668067-017E-42DF-A800-464A8DEDA364}" type="datetimeFigureOut">
              <a:rPr lang="sr-Latn-RS" smtClean="0"/>
              <a:t>17.6.2019.</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CC38F084-6634-43E5-961F-0C5C4D5F40CF}" type="slidenum">
              <a:rPr lang="sr-Latn-RS" smtClean="0"/>
              <a:t>‹#›</a:t>
            </a:fld>
            <a:endParaRPr lang="sr-Latn-R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8668067-017E-42DF-A800-464A8DEDA364}" type="datetimeFigureOut">
              <a:rPr lang="sr-Latn-RS" smtClean="0"/>
              <a:t>17.6.2019.</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CC38F084-6634-43E5-961F-0C5C4D5F40CF}" type="slidenum">
              <a:rPr lang="sr-Latn-RS" smtClean="0"/>
              <a:t>‹#›</a:t>
            </a:fld>
            <a:endParaRPr lang="sr-Latn-R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668067-017E-42DF-A800-464A8DEDA364}" type="datetimeFigureOut">
              <a:rPr lang="sr-Latn-RS" smtClean="0"/>
              <a:t>17.6.2019.</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CC38F084-6634-43E5-961F-0C5C4D5F40CF}" type="slidenum">
              <a:rPr lang="sr-Latn-RS" smtClean="0"/>
              <a:t>‹#›</a:t>
            </a:fld>
            <a:endParaRPr lang="sr-Latn-R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8668067-017E-42DF-A800-464A8DEDA364}" type="datetimeFigureOut">
              <a:rPr lang="sr-Latn-RS" smtClean="0"/>
              <a:t>17.6.2019.</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CC38F084-6634-43E5-961F-0C5C4D5F40CF}" type="slidenum">
              <a:rPr lang="sr-Latn-RS" smtClean="0"/>
              <a:t>‹#›</a:t>
            </a:fld>
            <a:endParaRPr lang="sr-Latn-R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8668067-017E-42DF-A800-464A8DEDA364}" type="datetimeFigureOut">
              <a:rPr lang="sr-Latn-RS" smtClean="0"/>
              <a:t>17.6.2019.</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CC38F084-6634-43E5-961F-0C5C4D5F40CF}" type="slidenum">
              <a:rPr lang="sr-Latn-RS" smtClean="0"/>
              <a:t>‹#›</a:t>
            </a:fld>
            <a:endParaRPr lang="sr-Latn-R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68067-017E-42DF-A800-464A8DEDA364}" type="datetimeFigureOut">
              <a:rPr lang="sr-Latn-RS" smtClean="0"/>
              <a:t>17.6.2019.</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CC38F084-6634-43E5-961F-0C5C4D5F40CF}" type="slidenum">
              <a:rPr lang="sr-Latn-RS" smtClean="0"/>
              <a:t>‹#›</a:t>
            </a:fld>
            <a:endParaRPr lang="sr-Latn-R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668067-017E-42DF-A800-464A8DEDA364}" type="datetimeFigureOut">
              <a:rPr lang="sr-Latn-RS" smtClean="0"/>
              <a:t>17.6.2019.</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CC38F084-6634-43E5-961F-0C5C4D5F40CF}" type="slidenum">
              <a:rPr lang="sr-Latn-RS" smtClean="0"/>
              <a:t>‹#›</a:t>
            </a:fld>
            <a:endParaRPr lang="sr-Latn-R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8668067-017E-42DF-A800-464A8DEDA364}" type="datetimeFigureOut">
              <a:rPr lang="sr-Latn-RS" smtClean="0"/>
              <a:t>17.6.2019.</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a:xfrm>
            <a:off x="8077200" y="6356350"/>
            <a:ext cx="609600" cy="365125"/>
          </a:xfrm>
        </p:spPr>
        <p:txBody>
          <a:bodyPr/>
          <a:lstStyle/>
          <a:p>
            <a:fld id="{CC38F084-6634-43E5-961F-0C5C4D5F40CF}" type="slidenum">
              <a:rPr lang="sr-Latn-RS" smtClean="0"/>
              <a:t>‹#›</a:t>
            </a:fld>
            <a:endParaRPr lang="sr-Latn-R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8668067-017E-42DF-A800-464A8DEDA364}" type="datetimeFigureOut">
              <a:rPr lang="sr-Latn-RS" smtClean="0"/>
              <a:t>17.6.2019.</a:t>
            </a:fld>
            <a:endParaRPr lang="sr-Latn-R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r-Latn-R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C38F084-6634-43E5-961F-0C5C4D5F40CF}" type="slidenum">
              <a:rPr lang="sr-Latn-RS" smtClean="0"/>
              <a:t>‹#›</a:t>
            </a:fld>
            <a:endParaRPr lang="sr-Latn-R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r-Cyrl-RS" b="1" i="1" dirty="0" smtClean="0">
                <a:latin typeface="+mn-lt"/>
              </a:rPr>
              <a:t>УЛОГА СИСТЕМА СОЦИЈАЛНЕ ЗАШТИТЕ У СПРЕЧАВАЊУ ДЕЧИЈИХ БРАКОВА</a:t>
            </a:r>
            <a:endParaRPr lang="sr-Latn-RS" b="1" i="1" dirty="0">
              <a:latin typeface="+mn-lt"/>
            </a:endParaRPr>
          </a:p>
        </p:txBody>
      </p:sp>
      <p:sp>
        <p:nvSpPr>
          <p:cNvPr id="3" name="Subtitle 2"/>
          <p:cNvSpPr>
            <a:spLocks noGrp="1"/>
          </p:cNvSpPr>
          <p:nvPr>
            <p:ph type="subTitle" idx="1"/>
          </p:nvPr>
        </p:nvSpPr>
        <p:spPr/>
        <p:txBody>
          <a:bodyPr/>
          <a:lstStyle/>
          <a:p>
            <a:r>
              <a:rPr lang="sr-Cyrl-RS" dirty="0" smtClean="0">
                <a:solidFill>
                  <a:schemeClr val="tx1"/>
                </a:solidFill>
              </a:rPr>
              <a:t>САЊА КЉАЈИЋ, РЕПУБЛИЧКИ ЗАВОД ЗА СОЦИЈАЛНУ ЗАШТИТУ</a:t>
            </a:r>
          </a:p>
          <a:p>
            <a:r>
              <a:rPr lang="sr-Cyrl-RS" dirty="0" smtClean="0">
                <a:solidFill>
                  <a:schemeClr val="tx1"/>
                </a:solidFill>
              </a:rPr>
              <a:t>Београд, 17.06.2019.</a:t>
            </a:r>
            <a:endParaRPr lang="sr-Latn-RS" dirty="0">
              <a:solidFill>
                <a:schemeClr val="tx1"/>
              </a:solidFill>
            </a:endParaRPr>
          </a:p>
        </p:txBody>
      </p:sp>
    </p:spTree>
    <p:extLst>
      <p:ext uri="{BB962C8B-B14F-4D97-AF65-F5344CB8AC3E}">
        <p14:creationId xmlns:p14="http://schemas.microsoft.com/office/powerpoint/2010/main" val="4219454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ПРЕДУЗЕТЕ МЕРЕ</a:t>
            </a:r>
            <a:endParaRPr lang="sr-Latn-R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6148717"/>
              </p:ext>
            </p:extLst>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81311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b="1" dirty="0" smtClean="0"/>
              <a:t>ПАРТНЕРИ – НАЈБОЉА САРАДЊА</a:t>
            </a:r>
            <a:endParaRPr lang="sr-Latn-R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28874"/>
              </p:ext>
            </p:extLst>
          </p:nvPr>
        </p:nvGraphicFramePr>
        <p:xfrm>
          <a:off x="395536" y="1628800"/>
          <a:ext cx="8567274" cy="45979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33955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b="1" dirty="0" smtClean="0"/>
              <a:t>ПАРТНЕРИ – ТЕШКОЋЕ У САРАДЊИ</a:t>
            </a:r>
            <a:endParaRPr lang="sr-Latn-R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93334585"/>
              </p:ext>
            </p:extLst>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39685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ЦСР - ПРЕВЕНТИВНЕ МЕРЕ</a:t>
            </a:r>
            <a:endParaRPr lang="sr-Latn-R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7667590"/>
              </p:ext>
            </p:extLst>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5349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ПРЕПРЕКЕ И ТЕШКОЋЕ ЗА ЦСР</a:t>
            </a:r>
            <a:endParaRPr lang="sr-Latn-RS" b="1" dirty="0"/>
          </a:p>
        </p:txBody>
      </p:sp>
      <p:sp>
        <p:nvSpPr>
          <p:cNvPr id="3" name="Content Placeholder 2"/>
          <p:cNvSpPr>
            <a:spLocks noGrp="1"/>
          </p:cNvSpPr>
          <p:nvPr>
            <p:ph idx="1"/>
          </p:nvPr>
        </p:nvSpPr>
        <p:spPr>
          <a:xfrm>
            <a:off x="467544" y="1772816"/>
            <a:ext cx="8219256" cy="4551784"/>
          </a:xfrm>
        </p:spPr>
        <p:txBody>
          <a:bodyPr>
            <a:noAutofit/>
          </a:bodyPr>
          <a:lstStyle/>
          <a:p>
            <a:r>
              <a:rPr lang="ru-RU" sz="1400" dirty="0"/>
              <a:t>Недостатак информација о случајевима дечијег брака</a:t>
            </a:r>
          </a:p>
          <a:p>
            <a:r>
              <a:rPr lang="ru-RU" sz="1400" dirty="0"/>
              <a:t>- Неблаговременост добијане информација о заснивању ванбрачних заједница малолетника</a:t>
            </a:r>
          </a:p>
          <a:p>
            <a:r>
              <a:rPr lang="ru-RU" sz="1400" dirty="0"/>
              <a:t>- Сазнање за проблем касно, када су девојчице у другом стању</a:t>
            </a:r>
          </a:p>
          <a:p>
            <a:r>
              <a:rPr lang="ru-RU" sz="1400" dirty="0"/>
              <a:t>- Роми не пријављују склопљене бракове и новорођену децу у матичну књигу рођених, склапају ванбрачне заједнице које се не региструју </a:t>
            </a:r>
          </a:p>
          <a:p>
            <a:r>
              <a:rPr lang="ru-RU" sz="1400" dirty="0"/>
              <a:t>- Честа промена боравишта и непостојање документације</a:t>
            </a:r>
          </a:p>
          <a:p>
            <a:r>
              <a:rPr lang="ru-RU" sz="1400" dirty="0"/>
              <a:t>- Социјални радници могу остварити бољи контакт са породицама које примају социјална давања. Они су ти који улазе у породицу, причају са члановима породице, упознају се са проблемима у којима се породица налази (*напомена аутора: овде се мисли на стручњаке из служби за материјална давања)</a:t>
            </a:r>
          </a:p>
          <a:p>
            <a:r>
              <a:rPr lang="ru-RU" sz="1400" dirty="0"/>
              <a:t>- Не постоје адекватни механизми за реаговање</a:t>
            </a:r>
          </a:p>
          <a:p>
            <a:r>
              <a:rPr lang="ru-RU" sz="1400" dirty="0"/>
              <a:t>- Непостојање хитних заштитиних мера којим би се заштитила малолетница док се не испитају сумње на злоупотребу</a:t>
            </a:r>
          </a:p>
          <a:p>
            <a:r>
              <a:rPr lang="ru-RU" sz="1400" dirty="0"/>
              <a:t>- Потешкоће у сарадњи међу институцијама</a:t>
            </a:r>
          </a:p>
          <a:p>
            <a:r>
              <a:rPr lang="ru-RU" sz="1400" dirty="0"/>
              <a:t>- Недовољно дефинисане процедуре поступања</a:t>
            </a:r>
          </a:p>
          <a:p>
            <a:r>
              <a:rPr lang="ru-RU" sz="1400" dirty="0"/>
              <a:t>- ЦСР не може насилним путем измештати  малолетне особе које се одлуче на ванбрачну заједницу</a:t>
            </a:r>
          </a:p>
          <a:p>
            <a:r>
              <a:rPr lang="ru-RU" sz="1400" dirty="0"/>
              <a:t>- Установе за смештај деце су препуне </a:t>
            </a:r>
          </a:p>
          <a:p>
            <a:r>
              <a:rPr lang="ru-RU" sz="1400" dirty="0"/>
              <a:t>- Хранитељске породице нису мотивисане за смештај деце овог узраста и културлошког миљеа</a:t>
            </a:r>
          </a:p>
          <a:p>
            <a:r>
              <a:rPr lang="ru-RU" sz="1400" dirty="0"/>
              <a:t>- Недовољно обучених стручњака за спровођење едукативних програма у сврху </a:t>
            </a:r>
            <a:r>
              <a:rPr lang="ru-RU" sz="1400" dirty="0" smtClean="0"/>
              <a:t>превенције</a:t>
            </a:r>
          </a:p>
          <a:p>
            <a:pPr marL="0" indent="0">
              <a:buNone/>
            </a:pPr>
            <a:r>
              <a:rPr lang="ru-RU" sz="1400" dirty="0" smtClean="0"/>
              <a:t>          - </a:t>
            </a:r>
            <a:r>
              <a:rPr lang="ru-RU" sz="1400" dirty="0"/>
              <a:t>Непостојање превентивних програма /предбрачно саветовалиште</a:t>
            </a:r>
          </a:p>
          <a:p>
            <a:endParaRPr lang="sr-Latn-RS" sz="1400" dirty="0"/>
          </a:p>
        </p:txBody>
      </p:sp>
    </p:spTree>
    <p:extLst>
      <p:ext uri="{BB962C8B-B14F-4D97-AF65-F5344CB8AC3E}">
        <p14:creationId xmlns:p14="http://schemas.microsoft.com/office/powerpoint/2010/main" val="959580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ПРЕПОРУКЕ</a:t>
            </a:r>
            <a:endParaRPr lang="sr-Latn-RS" b="1" dirty="0"/>
          </a:p>
        </p:txBody>
      </p:sp>
      <p:sp>
        <p:nvSpPr>
          <p:cNvPr id="3" name="Content Placeholder 2"/>
          <p:cNvSpPr>
            <a:spLocks noGrp="1"/>
          </p:cNvSpPr>
          <p:nvPr>
            <p:ph idx="1"/>
          </p:nvPr>
        </p:nvSpPr>
        <p:spPr/>
        <p:txBody>
          <a:bodyPr/>
          <a:lstStyle/>
          <a:p>
            <a:r>
              <a:rPr lang="sr-Cyrl-RS" dirty="0" smtClean="0"/>
              <a:t>Информисање свих актера о могућим начинима укључивања ЦСР (и анонимне пријаве)</a:t>
            </a:r>
          </a:p>
          <a:p>
            <a:r>
              <a:rPr lang="sr-Cyrl-RS" dirty="0" smtClean="0"/>
              <a:t>Оснаживање центара (сензибилизација, знања, рад са предрасудама)</a:t>
            </a:r>
          </a:p>
          <a:p>
            <a:r>
              <a:rPr lang="sr-Cyrl-RS" dirty="0" smtClean="0"/>
              <a:t>Нулта толеранција</a:t>
            </a:r>
          </a:p>
          <a:p>
            <a:r>
              <a:rPr lang="sr-Cyrl-RS" dirty="0" smtClean="0"/>
              <a:t>Поштовање нормативног оквира</a:t>
            </a:r>
            <a:endParaRPr lang="sr-Latn-RS" dirty="0"/>
          </a:p>
        </p:txBody>
      </p:sp>
    </p:spTree>
    <p:extLst>
      <p:ext uri="{BB962C8B-B14F-4D97-AF65-F5344CB8AC3E}">
        <p14:creationId xmlns:p14="http://schemas.microsoft.com/office/powerpoint/2010/main" val="2655472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b="1" dirty="0" smtClean="0"/>
              <a:t>ПАРТНЕРСТВО И КООРДИНАЦИЈА</a:t>
            </a:r>
            <a:endParaRPr lang="sr-Latn-RS" b="1" dirty="0"/>
          </a:p>
        </p:txBody>
      </p:sp>
      <p:sp>
        <p:nvSpPr>
          <p:cNvPr id="3" name="Content Placeholder 2"/>
          <p:cNvSpPr>
            <a:spLocks noGrp="1"/>
          </p:cNvSpPr>
          <p:nvPr>
            <p:ph idx="1"/>
          </p:nvPr>
        </p:nvSpPr>
        <p:spPr/>
        <p:txBody>
          <a:bodyPr/>
          <a:lstStyle/>
          <a:p>
            <a:r>
              <a:rPr lang="sr-Cyrl-RS" dirty="0" smtClean="0"/>
              <a:t>Мултисекторски приступ (сви потребни актери)</a:t>
            </a:r>
          </a:p>
          <a:p>
            <a:r>
              <a:rPr lang="sr-Cyrl-RS" dirty="0" smtClean="0"/>
              <a:t>Координација на националном (национална коалиција) и локалном нивоу (сви актери на локалном нивоу)</a:t>
            </a:r>
          </a:p>
          <a:p>
            <a:r>
              <a:rPr lang="sr-Cyrl-RS" dirty="0" smtClean="0"/>
              <a:t>ЦСР и координација на нивоу појединачног случаја (аранжирање услуга)</a:t>
            </a:r>
            <a:endParaRPr lang="sr-Latn-RS" dirty="0"/>
          </a:p>
        </p:txBody>
      </p:sp>
    </p:spTree>
    <p:extLst>
      <p:ext uri="{BB962C8B-B14F-4D97-AF65-F5344CB8AC3E}">
        <p14:creationId xmlns:p14="http://schemas.microsoft.com/office/powerpoint/2010/main" val="288737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ИНСТРУКЦИЈА ЦЕНТРИМА </a:t>
            </a:r>
            <a:endParaRPr lang="sr-Latn-RS" b="1" dirty="0"/>
          </a:p>
        </p:txBody>
      </p:sp>
      <p:sp>
        <p:nvSpPr>
          <p:cNvPr id="3" name="Content Placeholder 2"/>
          <p:cNvSpPr>
            <a:spLocks noGrp="1"/>
          </p:cNvSpPr>
          <p:nvPr>
            <p:ph idx="1"/>
          </p:nvPr>
        </p:nvSpPr>
        <p:spPr/>
        <p:txBody>
          <a:bodyPr/>
          <a:lstStyle/>
          <a:p>
            <a:r>
              <a:rPr lang="sr-Cyrl-RS" dirty="0" smtClean="0"/>
              <a:t>Бр. 551-00-00100/19-14</a:t>
            </a:r>
          </a:p>
          <a:p>
            <a:r>
              <a:rPr lang="sr-Cyrl-RS" dirty="0" smtClean="0"/>
              <a:t>20.05.2019.</a:t>
            </a:r>
          </a:p>
          <a:p>
            <a:r>
              <a:rPr lang="sr-Cyrl-RS" dirty="0" smtClean="0"/>
              <a:t>Заштита деце од дечијих бракова</a:t>
            </a:r>
          </a:p>
          <a:p>
            <a:r>
              <a:rPr lang="sr-Cyrl-RS" dirty="0" smtClean="0"/>
              <a:t>Терминолошко одређење (дечији, рани и принудни бракови)</a:t>
            </a:r>
          </a:p>
          <a:p>
            <a:r>
              <a:rPr lang="sr-Cyrl-RS" dirty="0" smtClean="0"/>
              <a:t>Нормативни оквир (конвенције, домаћи закони, стратегије, протоколи)</a:t>
            </a:r>
          </a:p>
          <a:p>
            <a:endParaRPr lang="sr-Latn-RS" dirty="0"/>
          </a:p>
        </p:txBody>
      </p:sp>
    </p:spTree>
    <p:extLst>
      <p:ext uri="{BB962C8B-B14F-4D97-AF65-F5344CB8AC3E}">
        <p14:creationId xmlns:p14="http://schemas.microsoft.com/office/powerpoint/2010/main" val="2675796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НАЧИН РАДА ЦСР</a:t>
            </a:r>
            <a:endParaRPr lang="sr-Latn-RS" b="1" dirty="0"/>
          </a:p>
        </p:txBody>
      </p:sp>
      <p:sp>
        <p:nvSpPr>
          <p:cNvPr id="3" name="Content Placeholder 2"/>
          <p:cNvSpPr>
            <a:spLocks noGrp="1"/>
          </p:cNvSpPr>
          <p:nvPr>
            <p:ph idx="1"/>
          </p:nvPr>
        </p:nvSpPr>
        <p:spPr/>
        <p:txBody>
          <a:bodyPr/>
          <a:lstStyle/>
          <a:p>
            <a:r>
              <a:rPr lang="sr-Cyrl-RS" dirty="0" smtClean="0"/>
              <a:t>Културно компетентна пракса</a:t>
            </a:r>
          </a:p>
          <a:p>
            <a:r>
              <a:rPr lang="sr-Cyrl-RS" dirty="0" smtClean="0"/>
              <a:t>Најбољи интерес детета</a:t>
            </a:r>
          </a:p>
          <a:p>
            <a:r>
              <a:rPr lang="sr-Cyrl-RS" dirty="0" smtClean="0"/>
              <a:t>Принцип партиципације</a:t>
            </a:r>
          </a:p>
          <a:p>
            <a:r>
              <a:rPr lang="sr-Cyrl-RS" dirty="0" smtClean="0"/>
              <a:t>Интензивна сарадња са екстерним партнерима</a:t>
            </a:r>
          </a:p>
          <a:p>
            <a:endParaRPr lang="sr-Latn-RS" dirty="0"/>
          </a:p>
        </p:txBody>
      </p:sp>
    </p:spTree>
    <p:extLst>
      <p:ext uri="{BB962C8B-B14F-4D97-AF65-F5344CB8AC3E}">
        <p14:creationId xmlns:p14="http://schemas.microsoft.com/office/powerpoint/2010/main" val="2996558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ОТКРИВАЊЕ СЛУЧАЈА</a:t>
            </a:r>
            <a:endParaRPr lang="sr-Latn-RS" b="1" dirty="0"/>
          </a:p>
        </p:txBody>
      </p:sp>
      <p:sp>
        <p:nvSpPr>
          <p:cNvPr id="3" name="Content Placeholder 2"/>
          <p:cNvSpPr>
            <a:spLocks noGrp="1"/>
          </p:cNvSpPr>
          <p:nvPr>
            <p:ph idx="1"/>
          </p:nvPr>
        </p:nvSpPr>
        <p:spPr/>
        <p:txBody>
          <a:bodyPr>
            <a:normAutofit/>
          </a:bodyPr>
          <a:lstStyle/>
          <a:p>
            <a:r>
              <a:rPr lang="sr-Cyrl-RS" dirty="0" smtClean="0"/>
              <a:t>Откривање случаја (статус анонимне пријаве)</a:t>
            </a:r>
          </a:p>
          <a:p>
            <a:r>
              <a:rPr lang="sr-Cyrl-RS" dirty="0" smtClean="0"/>
              <a:t>Све институције, пружаоци услуга, сродници, физичка лица, жртва,...</a:t>
            </a:r>
          </a:p>
          <a:p>
            <a:r>
              <a:rPr lang="sr-Cyrl-RS" dirty="0" smtClean="0"/>
              <a:t>Мишљење по захтеву суда за особе старије од 16 година (до измена Породичног закона)</a:t>
            </a:r>
          </a:p>
          <a:p>
            <a:r>
              <a:rPr lang="sr-Cyrl-RS" dirty="0" smtClean="0">
                <a:solidFill>
                  <a:srgbClr val="FF00FF"/>
                </a:solidFill>
              </a:rPr>
              <a:t>Радом на другим проблемима детета и породице (МАТЕРИЈАЛНА ДАВАЊА)</a:t>
            </a:r>
            <a:endParaRPr lang="sr-Latn-RS" dirty="0">
              <a:solidFill>
                <a:srgbClr val="FF00FF"/>
              </a:solidFill>
            </a:endParaRPr>
          </a:p>
        </p:txBody>
      </p:sp>
    </p:spTree>
    <p:extLst>
      <p:ext uri="{BB962C8B-B14F-4D97-AF65-F5344CB8AC3E}">
        <p14:creationId xmlns:p14="http://schemas.microsoft.com/office/powerpoint/2010/main" val="2181755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АНАЛИЗА ПРАКСЕ </a:t>
            </a:r>
            <a:r>
              <a:rPr lang="sr-Cyrl-RS" b="1" dirty="0" err="1" smtClean="0"/>
              <a:t>ЦСР</a:t>
            </a:r>
            <a:endParaRPr lang="sr-Latn-RS" b="1" dirty="0"/>
          </a:p>
        </p:txBody>
      </p:sp>
      <p:sp>
        <p:nvSpPr>
          <p:cNvPr id="3" name="Content Placeholder 2"/>
          <p:cNvSpPr>
            <a:spLocks noGrp="1"/>
          </p:cNvSpPr>
          <p:nvPr>
            <p:ph idx="1"/>
          </p:nvPr>
        </p:nvSpPr>
        <p:spPr/>
        <p:txBody>
          <a:bodyPr>
            <a:normAutofit lnSpcReduction="10000"/>
          </a:bodyPr>
          <a:lstStyle/>
          <a:p>
            <a:r>
              <a:rPr lang="sr-Cyrl-RS" dirty="0" smtClean="0"/>
              <a:t>Анализа нормативног оквира</a:t>
            </a:r>
          </a:p>
          <a:p>
            <a:r>
              <a:rPr lang="sr-Cyrl-RS" dirty="0" smtClean="0"/>
              <a:t>Актуелна пракса </a:t>
            </a:r>
            <a:r>
              <a:rPr lang="sr-Cyrl-RS" dirty="0" err="1" smtClean="0"/>
              <a:t>ЦСР</a:t>
            </a:r>
            <a:r>
              <a:rPr lang="sr-Cyrl-RS" dirty="0" smtClean="0"/>
              <a:t> у вези дечијих бракова</a:t>
            </a:r>
          </a:p>
          <a:p>
            <a:r>
              <a:rPr lang="sr-Cyrl-RS" dirty="0" smtClean="0"/>
              <a:t>Анкетирање центара</a:t>
            </a:r>
          </a:p>
          <a:p>
            <a:r>
              <a:rPr lang="sr-Cyrl-RS" dirty="0" smtClean="0"/>
              <a:t>Препоруке</a:t>
            </a:r>
          </a:p>
          <a:p>
            <a:pPr marL="0" indent="0">
              <a:buNone/>
            </a:pPr>
            <a:endParaRPr lang="sr-Cyrl-RS" dirty="0" smtClean="0"/>
          </a:p>
          <a:p>
            <a:pPr marL="0" indent="0" algn="just">
              <a:buNone/>
            </a:pPr>
            <a:r>
              <a:rPr lang="sr-Cyrl-RS" b="1" dirty="0" smtClean="0">
                <a:solidFill>
                  <a:srgbClr val="FF00FF"/>
                </a:solidFill>
              </a:rPr>
              <a:t>Циљ:</a:t>
            </a:r>
            <a:r>
              <a:rPr lang="sr-Latn-CS" b="1" dirty="0" smtClean="0"/>
              <a:t> </a:t>
            </a:r>
            <a:r>
              <a:rPr lang="sr-Cyrl-RS" dirty="0" smtClean="0"/>
              <a:t>сагледавање</a:t>
            </a:r>
            <a:r>
              <a:rPr lang="sr-Cyrl-RS" b="1" dirty="0" smtClean="0"/>
              <a:t> </a:t>
            </a:r>
            <a:r>
              <a:rPr lang="sr-Cyrl-RS" dirty="0" smtClean="0"/>
              <a:t>актуелне праксе и предлагање могућих решења која би унапредила рад центара за социјални рад у области превенције дечијих бракова и заштите деце која су у ризику или се већ налазе у ситуацији дечијег брака</a:t>
            </a:r>
            <a:endParaRPr lang="sr-Latn-RS" dirty="0"/>
          </a:p>
          <a:p>
            <a:endParaRPr lang="sr-Latn-RS" dirty="0"/>
          </a:p>
        </p:txBody>
      </p:sp>
    </p:spTree>
    <p:extLst>
      <p:ext uri="{BB962C8B-B14F-4D97-AF65-F5344CB8AC3E}">
        <p14:creationId xmlns:p14="http://schemas.microsoft.com/office/powerpoint/2010/main" val="2002290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b="1" dirty="0" smtClean="0"/>
              <a:t>ПОРОДИЧНО ПРАВНА ЗАШТИТА И СУДСКИ ПОСТУПЦИ</a:t>
            </a:r>
            <a:endParaRPr lang="sr-Latn-RS" b="1" dirty="0"/>
          </a:p>
        </p:txBody>
      </p:sp>
      <p:sp>
        <p:nvSpPr>
          <p:cNvPr id="3" name="Content Placeholder 2"/>
          <p:cNvSpPr>
            <a:spLocks noGrp="1"/>
          </p:cNvSpPr>
          <p:nvPr>
            <p:ph idx="1"/>
          </p:nvPr>
        </p:nvSpPr>
        <p:spPr/>
        <p:txBody>
          <a:bodyPr>
            <a:normAutofit/>
          </a:bodyPr>
          <a:lstStyle/>
          <a:p>
            <a:r>
              <a:rPr lang="sr-Cyrl-RS" dirty="0" smtClean="0"/>
              <a:t>Угроженост живота, здравља и развоја детета – неодложна интервенција</a:t>
            </a:r>
          </a:p>
          <a:p>
            <a:r>
              <a:rPr lang="sr-Cyrl-RS" dirty="0" smtClean="0"/>
              <a:t>Неодложна интервенција – привремена старатељска заштита – покретање одговарајућих судских поступака против родитеља (старатеља) и других одговорних лица (запуштање и злостављање, лишавање род права, заштита права и интереса мал. </a:t>
            </a:r>
            <a:r>
              <a:rPr lang="sr-Cyrl-RS" dirty="0"/>
              <a:t>д</a:t>
            </a:r>
            <a:r>
              <a:rPr lang="sr-Cyrl-RS" dirty="0" smtClean="0"/>
              <a:t>етета)</a:t>
            </a:r>
          </a:p>
          <a:p>
            <a:endParaRPr lang="sr-Cyrl-RS" dirty="0" smtClean="0"/>
          </a:p>
          <a:p>
            <a:endParaRPr lang="sr-Latn-RS" dirty="0"/>
          </a:p>
        </p:txBody>
      </p:sp>
    </p:spTree>
    <p:extLst>
      <p:ext uri="{BB962C8B-B14F-4D97-AF65-F5344CB8AC3E}">
        <p14:creationId xmlns:p14="http://schemas.microsoft.com/office/powerpoint/2010/main" val="523576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МЕРЕ И УСЛУГЕ</a:t>
            </a:r>
            <a:endParaRPr lang="sr-Latn-RS" b="1" dirty="0"/>
          </a:p>
        </p:txBody>
      </p:sp>
      <p:sp>
        <p:nvSpPr>
          <p:cNvPr id="3" name="Content Placeholder 2"/>
          <p:cNvSpPr>
            <a:spLocks noGrp="1"/>
          </p:cNvSpPr>
          <p:nvPr>
            <p:ph idx="1"/>
          </p:nvPr>
        </p:nvSpPr>
        <p:spPr/>
        <p:txBody>
          <a:bodyPr>
            <a:normAutofit fontScale="92500" lnSpcReduction="10000"/>
          </a:bodyPr>
          <a:lstStyle/>
          <a:p>
            <a:r>
              <a:rPr lang="sr-Cyrl-RS" dirty="0" smtClean="0"/>
              <a:t>Информисање и саветовање</a:t>
            </a:r>
          </a:p>
          <a:p>
            <a:r>
              <a:rPr lang="sr-Cyrl-RS" dirty="0" smtClean="0"/>
              <a:t>Упућивање на социјалне и друге услуге и сервисе у заједници</a:t>
            </a:r>
          </a:p>
          <a:p>
            <a:r>
              <a:rPr lang="sr-Cyrl-RS" dirty="0" smtClean="0"/>
              <a:t>Пружање материјалне подршке ради оснаживања</a:t>
            </a:r>
          </a:p>
          <a:p>
            <a:r>
              <a:rPr lang="sr-Cyrl-RS" dirty="0" smtClean="0"/>
              <a:t>Примена превентивног и корективног надзора </a:t>
            </a:r>
          </a:p>
          <a:p>
            <a:r>
              <a:rPr lang="sr-Cyrl-RS" dirty="0" smtClean="0"/>
              <a:t>Привремена старатељска заштита</a:t>
            </a:r>
          </a:p>
          <a:p>
            <a:r>
              <a:rPr lang="sr-Cyrl-RS" dirty="0" smtClean="0"/>
              <a:t>Покретање судских поступака из обласи породично правне заштите (лишење род. </a:t>
            </a:r>
            <a:r>
              <a:rPr lang="sr-Cyrl-RS" dirty="0"/>
              <a:t>п</a:t>
            </a:r>
            <a:r>
              <a:rPr lang="sr-Cyrl-RS" dirty="0" smtClean="0"/>
              <a:t>рава, заштита од насиља, заштита права детета)</a:t>
            </a:r>
          </a:p>
          <a:p>
            <a:r>
              <a:rPr lang="sr-Cyrl-RS" dirty="0" smtClean="0"/>
              <a:t>Подношење кривичне пријаве</a:t>
            </a:r>
          </a:p>
          <a:p>
            <a:r>
              <a:rPr lang="sr-Cyrl-RS" dirty="0" smtClean="0"/>
              <a:t>У случају трговине људима – сарадња са ЦЗЖТЉ</a:t>
            </a:r>
          </a:p>
          <a:p>
            <a:endParaRPr lang="sr-Latn-RS" dirty="0"/>
          </a:p>
        </p:txBody>
      </p:sp>
    </p:spTree>
    <p:extLst>
      <p:ext uri="{BB962C8B-B14F-4D97-AF65-F5344CB8AC3E}">
        <p14:creationId xmlns:p14="http://schemas.microsoft.com/office/powerpoint/2010/main" val="1336870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ПРЕВЕНЦИЈА ДЕЧИЈЕГ БРАКА</a:t>
            </a:r>
            <a:endParaRPr lang="sr-Latn-RS" b="1" dirty="0"/>
          </a:p>
        </p:txBody>
      </p:sp>
      <p:sp>
        <p:nvSpPr>
          <p:cNvPr id="3" name="Content Placeholder 2"/>
          <p:cNvSpPr>
            <a:spLocks noGrp="1"/>
          </p:cNvSpPr>
          <p:nvPr>
            <p:ph idx="1"/>
          </p:nvPr>
        </p:nvSpPr>
        <p:spPr/>
        <p:txBody>
          <a:bodyPr/>
          <a:lstStyle/>
          <a:p>
            <a:r>
              <a:rPr lang="sr-Cyrl-RS" dirty="0" smtClean="0"/>
              <a:t>Подизање свести стручне и шире јавности (заједничко деловање у локалној заједници</a:t>
            </a:r>
          </a:p>
          <a:p>
            <a:r>
              <a:rPr lang="sr-Cyrl-RS" dirty="0" smtClean="0"/>
              <a:t>У поступку процене индикатори (дати у прилогу инструкције) указују на ризик од дечијег брака </a:t>
            </a:r>
            <a:endParaRPr lang="sr-Latn-RS" dirty="0"/>
          </a:p>
        </p:txBody>
      </p:sp>
    </p:spTree>
    <p:extLst>
      <p:ext uri="{BB962C8B-B14F-4D97-AF65-F5344CB8AC3E}">
        <p14:creationId xmlns:p14="http://schemas.microsoft.com/office/powerpoint/2010/main" val="1315035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b="1" dirty="0" smtClean="0"/>
              <a:t>ЕВИДЕНЦИЈА И ИЗВЕШТАВАЊЕ</a:t>
            </a:r>
            <a:endParaRPr lang="sr-Latn-RS" b="1" dirty="0"/>
          </a:p>
        </p:txBody>
      </p:sp>
      <p:sp>
        <p:nvSpPr>
          <p:cNvPr id="3" name="Content Placeholder 2"/>
          <p:cNvSpPr>
            <a:spLocks noGrp="1"/>
          </p:cNvSpPr>
          <p:nvPr>
            <p:ph idx="1"/>
          </p:nvPr>
        </p:nvSpPr>
        <p:spPr/>
        <p:txBody>
          <a:bodyPr>
            <a:normAutofit/>
          </a:bodyPr>
          <a:lstStyle/>
          <a:p>
            <a:r>
              <a:rPr lang="sr-Cyrl-RS" dirty="0" smtClean="0"/>
              <a:t>Води евиденцију о мишљењима на захтев суда (особе старије од 16 година)</a:t>
            </a:r>
          </a:p>
          <a:p>
            <a:r>
              <a:rPr lang="sr-Cyrl-RS" dirty="0" smtClean="0"/>
              <a:t>ЦСР подноси годишњи извештај РЗСЗ за случајеве дечијег брака на обрасцу који по инструкцији сачињава завод</a:t>
            </a:r>
          </a:p>
          <a:p>
            <a:r>
              <a:rPr lang="sr-Cyrl-RS" dirty="0" smtClean="0"/>
              <a:t>РЗСЗ до краја фебруара текуће године подноси синтетизован извештај министарству за претходну годину</a:t>
            </a:r>
          </a:p>
          <a:p>
            <a:r>
              <a:rPr lang="sr-Cyrl-RS" dirty="0" smtClean="0"/>
              <a:t>РЗСЗ – супервизијска подршка ЦСР за применуинструкције</a:t>
            </a:r>
          </a:p>
          <a:p>
            <a:endParaRPr lang="sr-Latn-RS" dirty="0"/>
          </a:p>
        </p:txBody>
      </p:sp>
    </p:spTree>
    <p:extLst>
      <p:ext uri="{BB962C8B-B14F-4D97-AF65-F5344CB8AC3E}">
        <p14:creationId xmlns:p14="http://schemas.microsoft.com/office/powerpoint/2010/main" val="221274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a:t>НОРМАТИВНИ ОКВИР</a:t>
            </a:r>
            <a:endParaRPr lang="sr-Latn-RS" dirty="0"/>
          </a:p>
        </p:txBody>
      </p:sp>
      <p:sp>
        <p:nvSpPr>
          <p:cNvPr id="3" name="Content Placeholder 2"/>
          <p:cNvSpPr>
            <a:spLocks noGrp="1"/>
          </p:cNvSpPr>
          <p:nvPr>
            <p:ph idx="1"/>
          </p:nvPr>
        </p:nvSpPr>
        <p:spPr/>
        <p:txBody>
          <a:bodyPr>
            <a:normAutofit fontScale="25000" lnSpcReduction="20000"/>
          </a:bodyPr>
          <a:lstStyle/>
          <a:p>
            <a:r>
              <a:rPr lang="ru-RU" sz="7200" b="1" dirty="0"/>
              <a:t>Kривични законик:</a:t>
            </a:r>
          </a:p>
          <a:p>
            <a:r>
              <a:rPr lang="ru-RU" sz="7200" b="1" dirty="0"/>
              <a:t>Чл. 190. </a:t>
            </a:r>
            <a:r>
              <a:rPr lang="ru-RU" sz="7200" dirty="0"/>
              <a:t>прописује да ће се </a:t>
            </a:r>
            <a:r>
              <a:rPr lang="ru-RU" sz="7200" b="1" dirty="0"/>
              <a:t>пунолетно лице које живи у ванбрачној заједници са малолетником</a:t>
            </a:r>
            <a:r>
              <a:rPr lang="ru-RU" sz="7200" dirty="0"/>
              <a:t> казнити затвором до три године. Идентичном казном </a:t>
            </a:r>
            <a:r>
              <a:rPr lang="ru-RU" sz="7200" b="1" dirty="0"/>
              <a:t>казниће се родитељ, усвојилац или старалац који малолетнику омогући да живи у ванбрачној заједници са пунолетним лицем или га на то наведе </a:t>
            </a:r>
            <a:r>
              <a:rPr lang="ru-RU" sz="7200" dirty="0"/>
              <a:t>. Уколико је наведено кривично дело учињено из користољубља учинилац ће се казнити затвором од шест месеци до пет година. </a:t>
            </a:r>
          </a:p>
          <a:p>
            <a:r>
              <a:rPr lang="ru-RU" sz="7200" b="1" dirty="0"/>
              <a:t>Чл. 191. </a:t>
            </a:r>
            <a:r>
              <a:rPr lang="ru-RU" sz="7200" dirty="0"/>
              <a:t>- прописује се новчана или казна затвора ономе „</a:t>
            </a:r>
            <a:r>
              <a:rPr lang="ru-RU" sz="7200" b="1" dirty="0"/>
              <a:t>ко малолетно лице противправно задржи или одузме од родитеља, усвојиоца, стараоца или другог лица, односно установе</a:t>
            </a:r>
            <a:r>
              <a:rPr lang="ru-RU" sz="7200" dirty="0"/>
              <a:t>, којима је оно поверено или онемогућава извршење одлуке којом је малолетно лице поверено одређеном лицу”. Истим чланом прописано је да ако је дело „учињено из користољубља или других ниских побуда или је услед дела теже угрожено здравље, васпитање или школовање малолетног лица или је дело учињено од стране организоване криминалне групе, учинилац ће се казнити затвором од једне до десет година“. </a:t>
            </a:r>
          </a:p>
          <a:p>
            <a:r>
              <a:rPr lang="ru-RU" sz="7200" b="1" dirty="0"/>
              <a:t>Чл. 193</a:t>
            </a:r>
            <a:r>
              <a:rPr lang="ru-RU" sz="7200" dirty="0"/>
              <a:t>. </a:t>
            </a:r>
            <a:r>
              <a:rPr lang="ru-RU" sz="7200" b="1" dirty="0"/>
              <a:t>санкционише запуштање и злостављање малолетног лица</a:t>
            </a:r>
            <a:r>
              <a:rPr lang="ru-RU" sz="7200" dirty="0"/>
              <a:t>, где је из угла малолетничког брака, посебно важан став 2, који дефинише да ће родитељ, усвојитељ, старатељ или </a:t>
            </a:r>
            <a:r>
              <a:rPr lang="ru-RU" sz="7200" b="1" dirty="0"/>
              <a:t>друго лице које злоставља малолетно лице или га принуђава на претеран рад или рад који не одговара узрасту малолетног лица или на просјачење или га из користољубља наводи на вршење других радњи које су штетне за његов развој,</a:t>
            </a:r>
            <a:r>
              <a:rPr lang="ru-RU" sz="7200" dirty="0"/>
              <a:t> бити кажњен затвором од три месеца до пет година. </a:t>
            </a:r>
          </a:p>
          <a:p>
            <a:endParaRPr lang="sr-Latn-RS" dirty="0"/>
          </a:p>
        </p:txBody>
      </p:sp>
    </p:spTree>
    <p:extLst>
      <p:ext uri="{BB962C8B-B14F-4D97-AF65-F5344CB8AC3E}">
        <p14:creationId xmlns:p14="http://schemas.microsoft.com/office/powerpoint/2010/main" val="3564096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ПОРОДИЧНИ ЗАКОН</a:t>
            </a:r>
            <a:endParaRPr lang="sr-Latn-RS" b="1" dirty="0"/>
          </a:p>
        </p:txBody>
      </p:sp>
      <p:sp>
        <p:nvSpPr>
          <p:cNvPr id="3" name="Content Placeholder 2"/>
          <p:cNvSpPr>
            <a:spLocks noGrp="1"/>
          </p:cNvSpPr>
          <p:nvPr>
            <p:ph idx="1"/>
          </p:nvPr>
        </p:nvSpPr>
        <p:spPr/>
        <p:txBody>
          <a:bodyPr>
            <a:normAutofit fontScale="62500" lnSpcReduction="20000"/>
          </a:bodyPr>
          <a:lstStyle/>
          <a:p>
            <a:r>
              <a:rPr lang="ru-RU" b="1" dirty="0" smtClean="0"/>
              <a:t>Чл. 6:</a:t>
            </a:r>
            <a:endParaRPr lang="ru-RU" sz="3400" b="1" dirty="0" smtClean="0"/>
          </a:p>
          <a:p>
            <a:r>
              <a:rPr lang="ru-RU" sz="3400" dirty="0" smtClean="0"/>
              <a:t>посебно </a:t>
            </a:r>
            <a:r>
              <a:rPr lang="ru-RU" sz="3400" dirty="0"/>
              <a:t>издваја категорију </a:t>
            </a:r>
            <a:r>
              <a:rPr lang="ru-RU" sz="3400" dirty="0" smtClean="0"/>
              <a:t>детета</a:t>
            </a:r>
          </a:p>
          <a:p>
            <a:r>
              <a:rPr lang="ru-RU" sz="3400" dirty="0" smtClean="0"/>
              <a:t>прописује </a:t>
            </a:r>
            <a:r>
              <a:rPr lang="ru-RU" sz="3400" dirty="0"/>
              <a:t>да је свако дужан да се руководи најбољим интересом детета у свим активностима које се тичу </a:t>
            </a:r>
            <a:r>
              <a:rPr lang="ru-RU" sz="3400" dirty="0" smtClean="0"/>
              <a:t>детета</a:t>
            </a:r>
          </a:p>
          <a:p>
            <a:r>
              <a:rPr lang="ru-RU" sz="3400" b="1" dirty="0" smtClean="0"/>
              <a:t>држава </a:t>
            </a:r>
            <a:r>
              <a:rPr lang="ru-RU" sz="3400" b="1" dirty="0"/>
              <a:t>има обавезу да предузима све потребне мере за заштиту детета од занемаривања, од физичког, сексуалног и емоционалног злостављања те од сваке врсте </a:t>
            </a:r>
            <a:r>
              <a:rPr lang="ru-RU" sz="3400" b="1" dirty="0" smtClean="0"/>
              <a:t>експлоатације</a:t>
            </a:r>
          </a:p>
          <a:p>
            <a:r>
              <a:rPr lang="ru-RU" sz="3400" dirty="0" smtClean="0"/>
              <a:t>држава </a:t>
            </a:r>
            <a:r>
              <a:rPr lang="ru-RU" sz="3400" dirty="0"/>
              <a:t>има обавезу да поштује, штити и унапређује права </a:t>
            </a:r>
            <a:r>
              <a:rPr lang="ru-RU" sz="3400" dirty="0" smtClean="0"/>
              <a:t>детета</a:t>
            </a:r>
          </a:p>
          <a:p>
            <a:r>
              <a:rPr lang="ru-RU" sz="3400" dirty="0" smtClean="0"/>
              <a:t>дете </a:t>
            </a:r>
            <a:r>
              <a:rPr lang="ru-RU" sz="3400" dirty="0"/>
              <a:t>рођено ван брака има једнака права као дете рођено у </a:t>
            </a:r>
            <a:r>
              <a:rPr lang="ru-RU" sz="3400" dirty="0" smtClean="0"/>
              <a:t>браку, </a:t>
            </a:r>
            <a:r>
              <a:rPr lang="ru-RU" sz="3400" dirty="0"/>
              <a:t>што је посебно важно из угла заштите интереса деце рођене у дечијим браковима.</a:t>
            </a:r>
          </a:p>
          <a:p>
            <a:endParaRPr lang="sr-Latn-RS" dirty="0"/>
          </a:p>
        </p:txBody>
      </p:sp>
    </p:spTree>
    <p:extLst>
      <p:ext uri="{BB962C8B-B14F-4D97-AF65-F5344CB8AC3E}">
        <p14:creationId xmlns:p14="http://schemas.microsoft.com/office/powerpoint/2010/main" val="1078329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b="1" dirty="0" smtClean="0">
                <a:latin typeface="+mn-lt"/>
              </a:rPr>
              <a:t>ЗАКОН О СОЦИЈАЛНОЈ ЗАШТИТИ</a:t>
            </a:r>
            <a:endParaRPr lang="sr-Latn-RS" b="1" dirty="0">
              <a:latin typeface="+mn-lt"/>
            </a:endParaRPr>
          </a:p>
        </p:txBody>
      </p:sp>
      <p:sp>
        <p:nvSpPr>
          <p:cNvPr id="3" name="Content Placeholder 2"/>
          <p:cNvSpPr>
            <a:spLocks noGrp="1"/>
          </p:cNvSpPr>
          <p:nvPr>
            <p:ph idx="1"/>
          </p:nvPr>
        </p:nvSpPr>
        <p:spPr/>
        <p:txBody>
          <a:bodyPr>
            <a:normAutofit fontScale="25000" lnSpcReduction="20000"/>
          </a:bodyPr>
          <a:lstStyle/>
          <a:p>
            <a:endParaRPr lang="ru-RU" dirty="0"/>
          </a:p>
          <a:p>
            <a:r>
              <a:rPr lang="ru-RU" sz="7200" b="1" dirty="0" smtClean="0"/>
              <a:t>Чл.2</a:t>
            </a:r>
            <a:r>
              <a:rPr lang="ru-RU" sz="7200" b="1" dirty="0"/>
              <a:t>.</a:t>
            </a:r>
            <a:r>
              <a:rPr lang="ru-RU" sz="7200" dirty="0"/>
              <a:t> прописује да је социјална заштита „организована друштвена делатност од јавног интереса чији је циљ пружање помоћи и оснаживање за самосталан и продуктиван живот у друштву појединаца и породица, као и спречавање настајања и отклањање последица социјалне искључености“ . </a:t>
            </a:r>
            <a:endParaRPr lang="ru-RU" sz="7200" dirty="0" smtClean="0"/>
          </a:p>
          <a:p>
            <a:r>
              <a:rPr lang="ru-RU" sz="7200" b="1" dirty="0" smtClean="0"/>
              <a:t>Ч</a:t>
            </a:r>
            <a:r>
              <a:rPr lang="sr-Cyrl-RS" sz="7200" b="1" dirty="0" smtClean="0"/>
              <a:t>л</a:t>
            </a:r>
            <a:r>
              <a:rPr lang="ru-RU" sz="7200" b="1" dirty="0" smtClean="0"/>
              <a:t>. 14. </a:t>
            </a:r>
            <a:r>
              <a:rPr lang="ru-RU" sz="7200" dirty="0" smtClean="0"/>
              <a:t>Центри </a:t>
            </a:r>
            <a:r>
              <a:rPr lang="ru-RU" sz="7200" dirty="0"/>
              <a:t>за социјални рад су </a:t>
            </a:r>
            <a:r>
              <a:rPr lang="ru-RU" sz="7200" dirty="0" smtClean="0"/>
              <a:t>институције у </a:t>
            </a:r>
            <a:r>
              <a:rPr lang="ru-RU" sz="7200" dirty="0"/>
              <a:t>којима „…се остварују овим законом утврђена права и обезбеђује пружање услуга социјалне заштите из овог закона“  </a:t>
            </a:r>
            <a:endParaRPr lang="ru-RU" sz="7200" dirty="0" smtClean="0"/>
          </a:p>
          <a:p>
            <a:r>
              <a:rPr lang="ru-RU" sz="7200" b="1" dirty="0" smtClean="0"/>
              <a:t>Чл. </a:t>
            </a:r>
            <a:r>
              <a:rPr lang="ru-RU" sz="7200" b="1" dirty="0"/>
              <a:t>41. </a:t>
            </a:r>
            <a:r>
              <a:rPr lang="ru-RU" sz="7200" dirty="0" smtClean="0"/>
              <a:t>дефинише </a:t>
            </a:r>
            <a:r>
              <a:rPr lang="ru-RU" sz="7200" dirty="0"/>
              <a:t>ко су </a:t>
            </a:r>
            <a:r>
              <a:rPr lang="ru-RU" sz="7200" b="1" dirty="0"/>
              <a:t>корисници права и услуга </a:t>
            </a:r>
            <a:r>
              <a:rPr lang="ru-RU" sz="7200" dirty="0"/>
              <a:t>социјалне заштите, при </a:t>
            </a:r>
            <a:r>
              <a:rPr lang="ru-RU" sz="7200" dirty="0" smtClean="0"/>
              <a:t>чему став 2) дефинише, </a:t>
            </a:r>
            <a:r>
              <a:rPr lang="ru-RU" sz="7200" dirty="0"/>
              <a:t>„малолетно лице (дете) и пунолетно лице до навршених 26 година живота (млада особа, млади, односно омладина)“ , у случају „када му је услед породичних и других животних околности, угрожено здравље, безбедност и развој, односно ако је извесно да без подршке система социјалне заштите не може да достигне оптимални ниво развоја“ </a:t>
            </a:r>
            <a:endParaRPr lang="ru-RU" sz="7200" dirty="0" smtClean="0"/>
          </a:p>
          <a:p>
            <a:r>
              <a:rPr lang="ru-RU" sz="7200" dirty="0" smtClean="0"/>
              <a:t>посебно </a:t>
            </a:r>
            <a:r>
              <a:rPr lang="ru-RU" sz="7200" dirty="0"/>
              <a:t>издвојени случајеви „</a:t>
            </a:r>
            <a:r>
              <a:rPr lang="ru-RU" sz="7200" b="1" dirty="0"/>
              <a:t>ако постоји опасност да ће постати жртва или ако јесте жртва злостављања, занемаривања, насиља и експлоатације, односно ако су му физичко, психичко или емоционално благостање и развој угрожени деловањем или пропустима родитеља, старатеља или друге особе која се о њему непосредно стара (тачка 6.)  и „ако је жртва трговине људима</a:t>
            </a:r>
            <a:r>
              <a:rPr lang="ru-RU" sz="7200" dirty="0"/>
              <a:t>“ (тачка 7.) . </a:t>
            </a:r>
          </a:p>
          <a:p>
            <a:endParaRPr lang="sr-Latn-RS" sz="7200" dirty="0"/>
          </a:p>
        </p:txBody>
      </p:sp>
    </p:spTree>
    <p:extLst>
      <p:ext uri="{BB962C8B-B14F-4D97-AF65-F5344CB8AC3E}">
        <p14:creationId xmlns:p14="http://schemas.microsoft.com/office/powerpoint/2010/main" val="2618493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ПОДЗАКОНСКА АКТА</a:t>
            </a:r>
            <a:endParaRPr lang="sr-Latn-RS" b="1" dirty="0"/>
          </a:p>
        </p:txBody>
      </p:sp>
      <p:sp>
        <p:nvSpPr>
          <p:cNvPr id="3" name="Content Placeholder 2"/>
          <p:cNvSpPr>
            <a:spLocks noGrp="1"/>
          </p:cNvSpPr>
          <p:nvPr>
            <p:ph idx="1"/>
          </p:nvPr>
        </p:nvSpPr>
        <p:spPr/>
        <p:txBody>
          <a:bodyPr/>
          <a:lstStyle/>
          <a:p>
            <a:r>
              <a:rPr lang="sr-Cyrl-RS" dirty="0" smtClean="0"/>
              <a:t>Правилници (о стандардима рада цср)</a:t>
            </a:r>
          </a:p>
          <a:p>
            <a:r>
              <a:rPr lang="sr-Cyrl-RS" dirty="0" smtClean="0"/>
              <a:t>Упутства (прелиминарна идентификација жртава </a:t>
            </a:r>
            <a:r>
              <a:rPr lang="sr-Cyrl-RS" smtClean="0"/>
              <a:t>трговине </a:t>
            </a:r>
            <a:r>
              <a:rPr lang="sr-Cyrl-RS" smtClean="0"/>
              <a:t>људима</a:t>
            </a:r>
            <a:r>
              <a:rPr lang="sr-Cyrl-RS" dirty="0" smtClean="0"/>
              <a:t>)</a:t>
            </a:r>
          </a:p>
          <a:p>
            <a:r>
              <a:rPr lang="sr-Cyrl-RS" dirty="0" smtClean="0"/>
              <a:t>Инструкције (злоупотреба дечијег рада, спречавање дечијих бракова</a:t>
            </a:r>
          </a:p>
          <a:p>
            <a:endParaRPr lang="sr-Cyrl-RS" dirty="0"/>
          </a:p>
          <a:p>
            <a:r>
              <a:rPr lang="sr-Cyrl-RS" dirty="0" smtClean="0">
                <a:solidFill>
                  <a:srgbClr val="FF00FF"/>
                </a:solidFill>
              </a:rPr>
              <a:t>Међународне конвенције, стратегије, протоколи</a:t>
            </a:r>
            <a:endParaRPr lang="sr-Latn-RS" dirty="0">
              <a:solidFill>
                <a:srgbClr val="FF00FF"/>
              </a:solidFill>
            </a:endParaRPr>
          </a:p>
        </p:txBody>
      </p:sp>
    </p:spTree>
    <p:extLst>
      <p:ext uri="{BB962C8B-B14F-4D97-AF65-F5344CB8AC3E}">
        <p14:creationId xmlns:p14="http://schemas.microsoft.com/office/powerpoint/2010/main" val="2194702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ДОСАДАШЊА ПРАКСА ЦСР</a:t>
            </a:r>
            <a:endParaRPr lang="sr-Latn-RS" b="1" dirty="0"/>
          </a:p>
        </p:txBody>
      </p:sp>
      <p:sp>
        <p:nvSpPr>
          <p:cNvPr id="3" name="Content Placeholder 2"/>
          <p:cNvSpPr>
            <a:spLocks noGrp="1"/>
          </p:cNvSpPr>
          <p:nvPr>
            <p:ph idx="1"/>
          </p:nvPr>
        </p:nvSpPr>
        <p:spPr/>
        <p:txBody>
          <a:bodyPr/>
          <a:lstStyle/>
          <a:p>
            <a:r>
              <a:rPr lang="sr-Cyrl-RS" dirty="0" smtClean="0"/>
              <a:t>Недостајући или неадекватни подаци о појави (годишњи извештај о раду ЦСР /неадекватни подаци о појави)</a:t>
            </a:r>
          </a:p>
          <a:p>
            <a:r>
              <a:rPr lang="sr-Cyrl-RS" dirty="0" smtClean="0"/>
              <a:t>Терминолошке нејасноће (рани, малолетнички, принудни брак)</a:t>
            </a:r>
          </a:p>
          <a:p>
            <a:r>
              <a:rPr lang="sr-Cyrl-RS" dirty="0" smtClean="0"/>
              <a:t>Оскудан ниво сарадње са другим релевантним секторима </a:t>
            </a:r>
            <a:endParaRPr lang="sr-Latn-RS" dirty="0"/>
          </a:p>
        </p:txBody>
      </p:sp>
    </p:spTree>
    <p:extLst>
      <p:ext uri="{BB962C8B-B14F-4D97-AF65-F5344CB8AC3E}">
        <p14:creationId xmlns:p14="http://schemas.microsoft.com/office/powerpoint/2010/main" val="592571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b="1" dirty="0" smtClean="0"/>
              <a:t>ПОДАЦИ ДОБИЈЕНИ АНКЕТОМ ЦСР</a:t>
            </a:r>
            <a:endParaRPr lang="sr-Latn-RS" b="1" dirty="0"/>
          </a:p>
        </p:txBody>
      </p:sp>
      <p:sp>
        <p:nvSpPr>
          <p:cNvPr id="3" name="Content Placeholder 2"/>
          <p:cNvSpPr>
            <a:spLocks noGrp="1"/>
          </p:cNvSpPr>
          <p:nvPr>
            <p:ph idx="1"/>
          </p:nvPr>
        </p:nvSpPr>
        <p:spPr/>
        <p:txBody>
          <a:bodyPr/>
          <a:lstStyle/>
          <a:p>
            <a:r>
              <a:rPr lang="sr-Cyrl-RS" dirty="0" smtClean="0"/>
              <a:t>120 ЦСР попунило и доставило одговоре</a:t>
            </a:r>
          </a:p>
          <a:p>
            <a:r>
              <a:rPr lang="sr-Cyrl-RS" dirty="0" smtClean="0"/>
              <a:t>73% ЦСР је имало 1 до 5 случајева годишње, 2%ЦСР је имало више од 10 случајева, 19% није имало нити један</a:t>
            </a:r>
          </a:p>
          <a:p>
            <a:pPr marL="0" indent="0">
              <a:buNone/>
            </a:pPr>
            <a:endParaRPr lang="sr-Cyrl-RS" dirty="0" smtClean="0"/>
          </a:p>
          <a:p>
            <a:endParaRPr lang="sr-Latn-RS" dirty="0"/>
          </a:p>
        </p:txBody>
      </p:sp>
    </p:spTree>
    <p:extLst>
      <p:ext uri="{BB962C8B-B14F-4D97-AF65-F5344CB8AC3E}">
        <p14:creationId xmlns:p14="http://schemas.microsoft.com/office/powerpoint/2010/main" val="361456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ИЗВОР ИНФОРМАЦИЈА</a:t>
            </a:r>
            <a:endParaRPr lang="sr-Latn-R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83552187"/>
              </p:ext>
            </p:extLst>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16242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402</TotalTime>
  <Words>1472</Words>
  <Application>Microsoft Office PowerPoint</Application>
  <PresentationFormat>On-screen Show (4:3)</PresentationFormat>
  <Paragraphs>141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УЛОГА СИСТЕМА СОЦИЈАЛНЕ ЗАШТИТЕ У СПРЕЧАВАЊУ ДЕЧИЈИХ БРАКОВА</vt:lpstr>
      <vt:lpstr>АНАЛИЗА ПРАКСЕ ЦСР</vt:lpstr>
      <vt:lpstr>НОРМАТИВНИ ОКВИР</vt:lpstr>
      <vt:lpstr>ПОРОДИЧНИ ЗАКОН</vt:lpstr>
      <vt:lpstr>ЗАКОН О СОЦИЈАЛНОЈ ЗАШТИТИ</vt:lpstr>
      <vt:lpstr>ПОДЗАКОНСКА АКТА</vt:lpstr>
      <vt:lpstr>ДОСАДАШЊА ПРАКСА ЦСР</vt:lpstr>
      <vt:lpstr>ПОДАЦИ ДОБИЈЕНИ АНКЕТОМ ЦСР</vt:lpstr>
      <vt:lpstr>ИЗВОР ИНФОРМАЦИЈА</vt:lpstr>
      <vt:lpstr>ПРЕДУЗЕТЕ МЕРЕ</vt:lpstr>
      <vt:lpstr>ПАРТНЕРИ – НАЈБОЉА САРАДЊА</vt:lpstr>
      <vt:lpstr>ПАРТНЕРИ – ТЕШКОЋЕ У САРАДЊИ</vt:lpstr>
      <vt:lpstr>ЦСР - ПРЕВЕНТИВНЕ МЕРЕ</vt:lpstr>
      <vt:lpstr>ПРЕПРЕКЕ И ТЕШКОЋЕ ЗА ЦСР</vt:lpstr>
      <vt:lpstr>ПРЕПОРУКЕ</vt:lpstr>
      <vt:lpstr>ПАРТНЕРСТВО И КООРДИНАЦИЈА</vt:lpstr>
      <vt:lpstr>ИНСТРУКЦИЈА ЦЕНТРИМА </vt:lpstr>
      <vt:lpstr>НАЧИН РАДА ЦСР</vt:lpstr>
      <vt:lpstr>ОТКРИВАЊЕ СЛУЧАЈА</vt:lpstr>
      <vt:lpstr>ПОРОДИЧНО ПРАВНА ЗАШТИТА И СУДСКИ ПОСТУПЦИ</vt:lpstr>
      <vt:lpstr>МЕРЕ И УСЛУГЕ</vt:lpstr>
      <vt:lpstr>ПРЕВЕНЦИЈА ДЕЧИЈЕГ БРАКА</vt:lpstr>
      <vt:lpstr>ЕВИДЕНЦИЈА И ИЗВЕШТАВАЊЕ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УЛОГА СИСТЕМА СОЦИЈАЛНЕ ЗАШТИТЕ У СПРЕЧАВАЊУ ДЕЧИЈИХ БРАКОВА</dc:title>
  <dc:creator>Sanja K.</dc:creator>
  <cp:lastModifiedBy>Sanja K.</cp:lastModifiedBy>
  <cp:revision>31</cp:revision>
  <dcterms:created xsi:type="dcterms:W3CDTF">2019-06-07T10:42:58Z</dcterms:created>
  <dcterms:modified xsi:type="dcterms:W3CDTF">2019-06-17T08:35:15Z</dcterms:modified>
</cp:coreProperties>
</file>